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embeddedFontLst>
    <p:embeddedFont>
      <p:font typeface="Century Gothic" pitchFamily="34" charset="0"/>
      <p:regular r:id="rId47"/>
      <p:bold r:id="rId48"/>
      <p:italic r:id="rId49"/>
      <p:boldItalic r:id="rId50"/>
    </p:embeddedFont>
    <p:embeddedFont>
      <p:font typeface="Calibri"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98" y="-9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3" name="Shape 26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3" name="Shape 42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9" name="Shape 42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9" name="Shape 26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5" name="Shape 4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Shape 4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7" name="Shape 4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2" name="Shape 5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2" name="Shape 5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9" name="Shape 5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22"/>
        <p:cNvGrpSpPr/>
        <p:nvPr/>
      </p:nvGrpSpPr>
      <p:grpSpPr>
        <a:xfrm>
          <a:off x="0" y="0"/>
          <a:ext cx="0" cy="0"/>
          <a:chOff x="0" y="0"/>
          <a:chExt cx="0" cy="0"/>
        </a:xfrm>
      </p:grpSpPr>
      <p:grpSp>
        <p:nvGrpSpPr>
          <p:cNvPr id="23" name="Shape 23"/>
          <p:cNvGrpSpPr/>
          <p:nvPr/>
        </p:nvGrpSpPr>
        <p:grpSpPr>
          <a:xfrm>
            <a:off x="0" y="-2373"/>
            <a:ext cx="12192000" cy="6867027"/>
            <a:chOff x="0" y="-2373"/>
            <a:chExt cx="12192000" cy="6867027"/>
          </a:xfrm>
        </p:grpSpPr>
        <p:sp>
          <p:nvSpPr>
            <p:cNvPr id="24" name="Shape 2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1" name="Shape 31"/>
          <p:cNvSpPr txBox="1">
            <a:spLocks noGrp="1"/>
          </p:cNvSpPr>
          <p:nvPr>
            <p:ph type="ctrTitle"/>
          </p:nvPr>
        </p:nvSpPr>
        <p:spPr>
          <a:xfrm>
            <a:off x="1154955" y="2099733"/>
            <a:ext cx="8825658" cy="267764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lt2"/>
              </a:buClr>
              <a:buSzPts val="1400"/>
              <a:buFont typeface="Century Gothic"/>
              <a:buNone/>
              <a:defRPr sz="54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32" name="Shape 32"/>
          <p:cNvSpPr txBox="1">
            <a:spLocks noGrp="1"/>
          </p:cNvSpPr>
          <p:nvPr>
            <p:ph type="subTitle" idx="1"/>
          </p:nvPr>
        </p:nvSpPr>
        <p:spPr>
          <a:xfrm>
            <a:off x="1154955" y="4777380"/>
            <a:ext cx="8825658" cy="861420"/>
          </a:xfrm>
          <a:prstGeom prst="rect">
            <a:avLst/>
          </a:prstGeom>
          <a:noFill/>
          <a:ln>
            <a:noFill/>
          </a:ln>
        </p:spPr>
        <p:txBody>
          <a:bodyPr spcFirstLastPara="1" wrap="square" lIns="91425" tIns="91425" rIns="91425" bIns="91425" anchor="t" anchorCtr="0"/>
          <a:lstStyle>
            <a:lvl1pPr marL="0" marR="0" lvl="0" indent="0" algn="l" rtl="0">
              <a:spcBef>
                <a:spcPts val="1000"/>
              </a:spcBef>
              <a:spcAft>
                <a:spcPts val="0"/>
              </a:spcAft>
              <a:buClr>
                <a:schemeClr val="accent1"/>
              </a:buClr>
              <a:buSzPts val="1440"/>
              <a:buFont typeface="Noto Sans Symbols"/>
              <a:buNone/>
              <a:defRPr sz="1800" b="0" i="0" u="none" strike="noStrike" cap="none">
                <a:solidFill>
                  <a:schemeClr val="accent1"/>
                </a:solidFill>
                <a:latin typeface="Century Gothic"/>
                <a:ea typeface="Century Gothic"/>
                <a:cs typeface="Century Gothic"/>
                <a:sym typeface="Century Gothic"/>
              </a:defRPr>
            </a:lvl1pPr>
            <a:lvl2pPr marL="457200" marR="0" lvl="1" indent="0" algn="ctr" rtl="0">
              <a:spcBef>
                <a:spcPts val="1000"/>
              </a:spcBef>
              <a:spcAft>
                <a:spcPts val="0"/>
              </a:spcAft>
              <a:buClr>
                <a:schemeClr val="accent1"/>
              </a:buClr>
              <a:buSzPts val="1280"/>
              <a:buFont typeface="Noto Sans Symbols"/>
              <a:buNone/>
              <a:defRPr sz="1600" b="0" i="0" u="none" strike="noStrike" cap="none">
                <a:solidFill>
                  <a:srgbClr val="888888"/>
                </a:solidFill>
                <a:latin typeface="Century Gothic"/>
                <a:ea typeface="Century Gothic"/>
                <a:cs typeface="Century Gothic"/>
                <a:sym typeface="Century Gothic"/>
              </a:defRPr>
            </a:lvl2pPr>
            <a:lvl3pPr marL="914400" marR="0" lvl="2" indent="0" algn="ctr" rtl="0">
              <a:spcBef>
                <a:spcPts val="1000"/>
              </a:spcBef>
              <a:spcAft>
                <a:spcPts val="0"/>
              </a:spcAft>
              <a:buClr>
                <a:schemeClr val="accent1"/>
              </a:buClr>
              <a:buSzPts val="1120"/>
              <a:buFont typeface="Noto Sans Symbols"/>
              <a:buNone/>
              <a:defRPr sz="14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1000"/>
              </a:spcBef>
              <a:spcAft>
                <a:spcPts val="0"/>
              </a:spcAft>
              <a:buClr>
                <a:schemeClr val="accent1"/>
              </a:buClr>
              <a:buSzPts val="960"/>
              <a:buFont typeface="Noto Sans Symbols"/>
              <a:buNone/>
              <a:defRPr sz="12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1000"/>
              </a:spcBef>
              <a:spcAft>
                <a:spcPts val="0"/>
              </a:spcAft>
              <a:buClr>
                <a:schemeClr val="accent1"/>
              </a:buClr>
              <a:buSzPts val="960"/>
              <a:buFont typeface="Noto Sans Symbols"/>
              <a:buNone/>
              <a:defRPr sz="12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1000"/>
              </a:spcBef>
              <a:spcAft>
                <a:spcPts val="0"/>
              </a:spcAft>
              <a:buClr>
                <a:schemeClr val="accent1"/>
              </a:buClr>
              <a:buSzPts val="960"/>
              <a:buFont typeface="Noto Sans Symbols"/>
              <a:buNone/>
              <a:defRPr sz="12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1000"/>
              </a:spcBef>
              <a:spcAft>
                <a:spcPts val="0"/>
              </a:spcAft>
              <a:buClr>
                <a:schemeClr val="accent1"/>
              </a:buClr>
              <a:buSzPts val="960"/>
              <a:buFont typeface="Noto Sans Symbols"/>
              <a:buNone/>
              <a:defRPr sz="12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1000"/>
              </a:spcBef>
              <a:spcAft>
                <a:spcPts val="0"/>
              </a:spcAft>
              <a:buClr>
                <a:schemeClr val="accent1"/>
              </a:buClr>
              <a:buSzPts val="960"/>
              <a:buFont typeface="Noto Sans Symbols"/>
              <a:buNone/>
              <a:defRPr sz="12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1000"/>
              </a:spcBef>
              <a:spcAft>
                <a:spcPts val="0"/>
              </a:spcAft>
              <a:buClr>
                <a:schemeClr val="accent1"/>
              </a:buClr>
              <a:buSzPts val="960"/>
              <a:buFont typeface="Noto Sans Symbols"/>
              <a:buNone/>
              <a:defRPr sz="1200" b="0" i="0" u="none" strike="noStrike" cap="none">
                <a:solidFill>
                  <a:srgbClr val="888888"/>
                </a:solidFill>
                <a:latin typeface="Century Gothic"/>
                <a:ea typeface="Century Gothic"/>
                <a:cs typeface="Century Gothic"/>
                <a:sym typeface="Century Gothic"/>
              </a:defRPr>
            </a:lvl9pPr>
          </a:lstStyle>
          <a:p>
            <a:endParaRPr/>
          </a:p>
        </p:txBody>
      </p:sp>
      <p:sp>
        <p:nvSpPr>
          <p:cNvPr id="33" name="Shape 33"/>
          <p:cNvSpPr txBox="1">
            <a:spLocks noGrp="1"/>
          </p:cNvSpPr>
          <p:nvPr>
            <p:ph type="dt" idx="10"/>
          </p:nvPr>
        </p:nvSpPr>
        <p:spPr>
          <a:xfrm rot="5400000">
            <a:off x="10089390" y="1792223"/>
            <a:ext cx="990599" cy="304799"/>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4" name="Shape 34"/>
          <p:cNvSpPr txBox="1">
            <a:spLocks noGrp="1"/>
          </p:cNvSpPr>
          <p:nvPr>
            <p:ph type="ftr" idx="11"/>
          </p:nvPr>
        </p:nvSpPr>
        <p:spPr>
          <a:xfrm rot="5400000">
            <a:off x="8959592" y="3226820"/>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0" i="0" u="none" strike="noStrike" cap="none">
                <a:solidFill>
                  <a:schemeClr val="l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5" name="Shape 3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txBox="1">
            <a:spLocks noGrp="1"/>
          </p:cNvSpPr>
          <p:nvPr>
            <p:ph type="sldNum" idx="12"/>
          </p:nvPr>
        </p:nvSpPr>
        <p:spPr>
          <a:xfrm>
            <a:off x="10351008" y="292608"/>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25"/>
        <p:cNvGrpSpPr/>
        <p:nvPr/>
      </p:nvGrpSpPr>
      <p:grpSpPr>
        <a:xfrm>
          <a:off x="0" y="0"/>
          <a:ext cx="0" cy="0"/>
          <a:chOff x="0" y="0"/>
          <a:chExt cx="0" cy="0"/>
        </a:xfrm>
      </p:grpSpPr>
      <p:grpSp>
        <p:nvGrpSpPr>
          <p:cNvPr id="126" name="Shape 126"/>
          <p:cNvGrpSpPr/>
          <p:nvPr/>
        </p:nvGrpSpPr>
        <p:grpSpPr>
          <a:xfrm>
            <a:off x="0" y="-2373"/>
            <a:ext cx="12192000" cy="6867027"/>
            <a:chOff x="0" y="-2373"/>
            <a:chExt cx="12192000" cy="6867027"/>
          </a:xfrm>
        </p:grpSpPr>
        <p:sp>
          <p:nvSpPr>
            <p:cNvPr id="127" name="Shape 12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rot="10371525">
              <a:off x="263767" y="4438254"/>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rot="10800000">
              <a:off x="459506" y="321130"/>
              <a:ext cx="11277600" cy="4533900"/>
            </a:xfrm>
            <a:custGeom>
              <a:avLst/>
              <a:gdLst/>
              <a:ahLst/>
              <a:cxnLst/>
              <a:rect l="0" t="0" r="0" b="0"/>
              <a:pathLst>
                <a:path w="120000" h="120000" extrusionOk="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35" name="Shape 135"/>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36" name="Shape 136"/>
          <p:cNvSpPr txBox="1">
            <a:spLocks noGrp="1"/>
          </p:cNvSpPr>
          <p:nvPr>
            <p:ph type="title"/>
          </p:nvPr>
        </p:nvSpPr>
        <p:spPr>
          <a:xfrm>
            <a:off x="1154956" y="4966674"/>
            <a:ext cx="8825657" cy="56673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lt2"/>
              </a:buClr>
              <a:buSzPts val="1400"/>
              <a:buFont typeface="Century Gothic"/>
              <a:buNone/>
              <a:defRPr sz="24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137" name="Shape 137"/>
          <p:cNvSpPr>
            <a:spLocks noGrp="1"/>
          </p:cNvSpPr>
          <p:nvPr>
            <p:ph type="pic" idx="2"/>
          </p:nvPr>
        </p:nvSpPr>
        <p:spPr>
          <a:xfrm>
            <a:off x="1154955" y="685800"/>
            <a:ext cx="8825658" cy="3429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L="0" marR="0" lvl="0" indent="0" algn="ctr"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38" name="Shape 138"/>
          <p:cNvSpPr txBox="1">
            <a:spLocks noGrp="1"/>
          </p:cNvSpPr>
          <p:nvPr>
            <p:ph type="body" idx="1"/>
          </p:nvPr>
        </p:nvSpPr>
        <p:spPr>
          <a:xfrm>
            <a:off x="1154956" y="5536665"/>
            <a:ext cx="8825656" cy="49371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2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39" name="Shape 139"/>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0" name="Shape 140"/>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1" name="Shape 14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Title and Caption">
    <p:spTree>
      <p:nvGrpSpPr>
        <p:cNvPr id="1" name="Shape 143"/>
        <p:cNvGrpSpPr/>
        <p:nvPr/>
      </p:nvGrpSpPr>
      <p:grpSpPr>
        <a:xfrm>
          <a:off x="0" y="0"/>
          <a:ext cx="0" cy="0"/>
          <a:chOff x="0" y="0"/>
          <a:chExt cx="0" cy="0"/>
        </a:xfrm>
      </p:grpSpPr>
      <p:grpSp>
        <p:nvGrpSpPr>
          <p:cNvPr id="144" name="Shape 144"/>
          <p:cNvGrpSpPr/>
          <p:nvPr/>
        </p:nvGrpSpPr>
        <p:grpSpPr>
          <a:xfrm>
            <a:off x="0" y="-2373"/>
            <a:ext cx="12192000" cy="6867027"/>
            <a:chOff x="0" y="-2373"/>
            <a:chExt cx="12192000" cy="6867027"/>
          </a:xfrm>
        </p:grpSpPr>
        <p:sp>
          <p:nvSpPr>
            <p:cNvPr id="145" name="Shape 14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rot="-589932">
              <a:off x="8490951" y="2714874"/>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455612" y="2801319"/>
              <a:ext cx="11277600" cy="3602637"/>
            </a:xfrm>
            <a:custGeom>
              <a:avLst/>
              <a:gdLst/>
              <a:ahLst/>
              <a:cxnLst/>
              <a:rect l="0" t="0" r="0" b="0"/>
              <a:pathLst>
                <a:path w="120000" h="120000" extrusionOk="0">
                  <a:moveTo>
                    <a:pt x="0" y="0"/>
                  </a:moveTo>
                  <a:lnTo>
                    <a:pt x="0" y="119984"/>
                  </a:lnTo>
                  <a:lnTo>
                    <a:pt x="120000" y="120000"/>
                  </a:lnTo>
                  <a:lnTo>
                    <a:pt x="120000" y="60"/>
                  </a:lnTo>
                  <a:lnTo>
                    <a:pt x="120000" y="60"/>
                  </a:lnTo>
                  <a:lnTo>
                    <a:pt x="117276" y="1374"/>
                  </a:lnTo>
                  <a:lnTo>
                    <a:pt x="114564" y="2642"/>
                  </a:lnTo>
                  <a:lnTo>
                    <a:pt x="111840" y="3866"/>
                  </a:lnTo>
                  <a:lnTo>
                    <a:pt x="109104" y="4923"/>
                  </a:lnTo>
                  <a:lnTo>
                    <a:pt x="106380" y="5980"/>
                  </a:lnTo>
                  <a:lnTo>
                    <a:pt x="103644" y="6977"/>
                  </a:lnTo>
                  <a:lnTo>
                    <a:pt x="100944" y="7822"/>
                  </a:lnTo>
                  <a:lnTo>
                    <a:pt x="98208" y="8623"/>
                  </a:lnTo>
                  <a:lnTo>
                    <a:pt x="95484" y="9363"/>
                  </a:lnTo>
                  <a:lnTo>
                    <a:pt x="92808" y="9997"/>
                  </a:lnTo>
                  <a:lnTo>
                    <a:pt x="90096" y="10631"/>
                  </a:lnTo>
                  <a:lnTo>
                    <a:pt x="87420" y="11160"/>
                  </a:lnTo>
                  <a:lnTo>
                    <a:pt x="84744" y="11583"/>
                  </a:lnTo>
                  <a:lnTo>
                    <a:pt x="82080" y="12006"/>
                  </a:lnTo>
                  <a:lnTo>
                    <a:pt x="79440" y="12368"/>
                  </a:lnTo>
                  <a:lnTo>
                    <a:pt x="76824" y="12640"/>
                  </a:lnTo>
                  <a:lnTo>
                    <a:pt x="74208" y="12851"/>
                  </a:lnTo>
                  <a:lnTo>
                    <a:pt x="71616" y="13063"/>
                  </a:lnTo>
                  <a:lnTo>
                    <a:pt x="69060" y="13168"/>
                  </a:lnTo>
                  <a:lnTo>
                    <a:pt x="66504" y="13274"/>
                  </a:lnTo>
                  <a:lnTo>
                    <a:pt x="63984" y="13319"/>
                  </a:lnTo>
                  <a:lnTo>
                    <a:pt x="61488" y="13274"/>
                  </a:lnTo>
                  <a:lnTo>
                    <a:pt x="59016" y="13274"/>
                  </a:lnTo>
                  <a:lnTo>
                    <a:pt x="56568" y="13168"/>
                  </a:lnTo>
                  <a:lnTo>
                    <a:pt x="54168" y="13002"/>
                  </a:lnTo>
                  <a:lnTo>
                    <a:pt x="51792" y="12851"/>
                  </a:lnTo>
                  <a:lnTo>
                    <a:pt x="49464" y="12685"/>
                  </a:lnTo>
                  <a:lnTo>
                    <a:pt x="47148" y="12428"/>
                  </a:lnTo>
                  <a:lnTo>
                    <a:pt x="44868" y="12157"/>
                  </a:lnTo>
                  <a:lnTo>
                    <a:pt x="42636" y="11900"/>
                  </a:lnTo>
                  <a:lnTo>
                    <a:pt x="38280" y="11205"/>
                  </a:lnTo>
                  <a:lnTo>
                    <a:pt x="34104" y="10465"/>
                  </a:lnTo>
                  <a:lnTo>
                    <a:pt x="30096" y="9680"/>
                  </a:lnTo>
                  <a:lnTo>
                    <a:pt x="26304" y="8834"/>
                  </a:lnTo>
                  <a:lnTo>
                    <a:pt x="22680" y="7928"/>
                  </a:lnTo>
                  <a:lnTo>
                    <a:pt x="19320" y="6977"/>
                  </a:lnTo>
                  <a:lnTo>
                    <a:pt x="16164" y="6025"/>
                  </a:lnTo>
                  <a:lnTo>
                    <a:pt x="13260" y="5074"/>
                  </a:lnTo>
                  <a:lnTo>
                    <a:pt x="10596" y="4183"/>
                  </a:lnTo>
                  <a:lnTo>
                    <a:pt x="8232" y="3337"/>
                  </a:lnTo>
                  <a:lnTo>
                    <a:pt x="6096" y="2537"/>
                  </a:lnTo>
                  <a:lnTo>
                    <a:pt x="4296" y="1857"/>
                  </a:lnTo>
                  <a:lnTo>
                    <a:pt x="2784" y="1223"/>
                  </a:lnTo>
                  <a:lnTo>
                    <a:pt x="708" y="317"/>
                  </a:lnTo>
                  <a:lnTo>
                    <a:pt x="0" y="0"/>
                  </a:lnTo>
                  <a:lnTo>
                    <a:pt x="0" y="0"/>
                  </a:lnTo>
                  <a:close/>
                </a:path>
              </a:pathLst>
            </a:custGeom>
            <a:solidFill>
              <a:schemeClr val="lt1"/>
            </a:solidFill>
            <a:ln>
              <a:noFill/>
            </a:ln>
          </p:spPr>
        </p:sp>
        <p:sp>
          <p:nvSpPr>
            <p:cNvPr id="153" name="Shape 153"/>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4" name="Shape 154"/>
          <p:cNvSpPr txBox="1">
            <a:spLocks noGrp="1"/>
          </p:cNvSpPr>
          <p:nvPr>
            <p:ph type="title"/>
          </p:nvPr>
        </p:nvSpPr>
        <p:spPr>
          <a:xfrm>
            <a:off x="1154954" y="1063416"/>
            <a:ext cx="8825659" cy="137975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40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155" name="Shape 155"/>
          <p:cNvSpPr txBox="1">
            <a:spLocks noGrp="1"/>
          </p:cNvSpPr>
          <p:nvPr>
            <p:ph type="body" idx="1"/>
          </p:nvPr>
        </p:nvSpPr>
        <p:spPr>
          <a:xfrm>
            <a:off x="1154954" y="3543300"/>
            <a:ext cx="8825659" cy="2476500"/>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56" name="Shape 156"/>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7" name="Shape 157"/>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8" name="Shape 15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Quote with Caption">
    <p:spTree>
      <p:nvGrpSpPr>
        <p:cNvPr id="1" name="Shape 160"/>
        <p:cNvGrpSpPr/>
        <p:nvPr/>
      </p:nvGrpSpPr>
      <p:grpSpPr>
        <a:xfrm>
          <a:off x="0" y="0"/>
          <a:ext cx="0" cy="0"/>
          <a:chOff x="0" y="0"/>
          <a:chExt cx="0" cy="0"/>
        </a:xfrm>
      </p:grpSpPr>
      <p:grpSp>
        <p:nvGrpSpPr>
          <p:cNvPr id="161" name="Shape 161"/>
          <p:cNvGrpSpPr/>
          <p:nvPr/>
        </p:nvGrpSpPr>
        <p:grpSpPr>
          <a:xfrm>
            <a:off x="0" y="-2373"/>
            <a:ext cx="12192000" cy="6867027"/>
            <a:chOff x="0" y="-2373"/>
            <a:chExt cx="12192000" cy="6867027"/>
          </a:xfrm>
        </p:grpSpPr>
        <p:sp>
          <p:nvSpPr>
            <p:cNvPr id="162" name="Shape 16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rot="-589932">
              <a:off x="8490951" y="4185117"/>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455612" y="4241801"/>
              <a:ext cx="11277600" cy="2337161"/>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70" name="Shape 170"/>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71" name="Shape 171"/>
          <p:cNvSpPr txBox="1"/>
          <p:nvPr/>
        </p:nvSpPr>
        <p:spPr>
          <a:xfrm>
            <a:off x="9719438" y="2631815"/>
            <a:ext cx="801912" cy="156966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600" b="0" i="0" u="none" strike="noStrike" cap="none">
                <a:solidFill>
                  <a:schemeClr val="accent1"/>
                </a:solidFill>
                <a:latin typeface="Arial"/>
                <a:ea typeface="Arial"/>
                <a:cs typeface="Arial"/>
                <a:sym typeface="Arial"/>
              </a:rPr>
              <a:t>”</a:t>
            </a:r>
            <a:endParaRPr/>
          </a:p>
        </p:txBody>
      </p:sp>
      <p:sp>
        <p:nvSpPr>
          <p:cNvPr id="172" name="Shape 172"/>
          <p:cNvSpPr txBox="1"/>
          <p:nvPr/>
        </p:nvSpPr>
        <p:spPr>
          <a:xfrm>
            <a:off x="898295" y="591093"/>
            <a:ext cx="801912" cy="156966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9600" b="0" i="0" u="none" strike="noStrike" cap="none">
                <a:solidFill>
                  <a:schemeClr val="accent1"/>
                </a:solidFill>
                <a:latin typeface="Arial"/>
                <a:ea typeface="Arial"/>
                <a:cs typeface="Arial"/>
                <a:sym typeface="Arial"/>
              </a:rPr>
              <a:t>“</a:t>
            </a:r>
            <a:endParaRPr/>
          </a:p>
        </p:txBody>
      </p:sp>
      <p:sp>
        <p:nvSpPr>
          <p:cNvPr id="173" name="Shape 173"/>
          <p:cNvSpPr txBox="1">
            <a:spLocks noGrp="1"/>
          </p:cNvSpPr>
          <p:nvPr>
            <p:ph type="title"/>
          </p:nvPr>
        </p:nvSpPr>
        <p:spPr>
          <a:xfrm>
            <a:off x="1581878" y="980517"/>
            <a:ext cx="8453906" cy="2698249"/>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40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174" name="Shape 174"/>
          <p:cNvSpPr txBox="1">
            <a:spLocks noGrp="1"/>
          </p:cNvSpPr>
          <p:nvPr>
            <p:ph type="body" idx="1"/>
          </p:nvPr>
        </p:nvSpPr>
        <p:spPr>
          <a:xfrm>
            <a:off x="1945945" y="3678766"/>
            <a:ext cx="7725772" cy="342174"/>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small">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75" name="Shape 175"/>
          <p:cNvSpPr txBox="1">
            <a:spLocks noGrp="1"/>
          </p:cNvSpPr>
          <p:nvPr>
            <p:ph type="body" idx="2"/>
          </p:nvPr>
        </p:nvSpPr>
        <p:spPr>
          <a:xfrm>
            <a:off x="1154954" y="4350657"/>
            <a:ext cx="8825659" cy="1676400"/>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76" name="Shape 176"/>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7" name="Shape 177"/>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8" name="Shape 17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Name Card">
    <p:spTree>
      <p:nvGrpSpPr>
        <p:cNvPr id="1" name="Shape 180"/>
        <p:cNvGrpSpPr/>
        <p:nvPr/>
      </p:nvGrpSpPr>
      <p:grpSpPr>
        <a:xfrm>
          <a:off x="0" y="0"/>
          <a:ext cx="0" cy="0"/>
          <a:chOff x="0" y="0"/>
          <a:chExt cx="0" cy="0"/>
        </a:xfrm>
      </p:grpSpPr>
      <p:grpSp>
        <p:nvGrpSpPr>
          <p:cNvPr id="181" name="Shape 181"/>
          <p:cNvGrpSpPr/>
          <p:nvPr/>
        </p:nvGrpSpPr>
        <p:grpSpPr>
          <a:xfrm>
            <a:off x="0" y="-2373"/>
            <a:ext cx="12192000" cy="6867027"/>
            <a:chOff x="0" y="-2373"/>
            <a:chExt cx="12192000" cy="6867027"/>
          </a:xfrm>
        </p:grpSpPr>
        <p:sp>
          <p:nvSpPr>
            <p:cNvPr id="182" name="Shape 18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rot="-589932">
              <a:off x="8490951" y="4193583"/>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455612" y="4241801"/>
              <a:ext cx="11277600" cy="2337161"/>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90" name="Shape 190"/>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91" name="Shape 191"/>
          <p:cNvSpPr txBox="1">
            <a:spLocks noGrp="1"/>
          </p:cNvSpPr>
          <p:nvPr>
            <p:ph type="title"/>
          </p:nvPr>
        </p:nvSpPr>
        <p:spPr>
          <a:xfrm>
            <a:off x="1154954" y="2370667"/>
            <a:ext cx="8825660" cy="1822514"/>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lt2"/>
              </a:buClr>
              <a:buSzPts val="1400"/>
              <a:buFont typeface="Century Gothic"/>
              <a:buNone/>
              <a:defRPr sz="40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192" name="Shape 192"/>
          <p:cNvSpPr txBox="1">
            <a:spLocks noGrp="1"/>
          </p:cNvSpPr>
          <p:nvPr>
            <p:ph type="body" idx="1"/>
          </p:nvPr>
        </p:nvSpPr>
        <p:spPr>
          <a:xfrm>
            <a:off x="1154954" y="5033068"/>
            <a:ext cx="8825659" cy="860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20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193" name="Shape 193"/>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4" name="Shape 194"/>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5" name="Shape 19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Column">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154953" y="973668"/>
            <a:ext cx="8761413" cy="70696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199" name="Shape 199"/>
          <p:cNvSpPr txBox="1">
            <a:spLocks noGrp="1"/>
          </p:cNvSpPr>
          <p:nvPr>
            <p:ph type="body" idx="1"/>
          </p:nvPr>
        </p:nvSpPr>
        <p:spPr>
          <a:xfrm>
            <a:off x="1154954" y="2617299"/>
            <a:ext cx="3129168"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00" name="Shape 200"/>
          <p:cNvSpPr txBox="1">
            <a:spLocks noGrp="1"/>
          </p:cNvSpPr>
          <p:nvPr>
            <p:ph type="body" idx="2"/>
          </p:nvPr>
        </p:nvSpPr>
        <p:spPr>
          <a:xfrm>
            <a:off x="1154954" y="3193561"/>
            <a:ext cx="3129168" cy="283349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201" name="Shape 201"/>
          <p:cNvSpPr txBox="1">
            <a:spLocks noGrp="1"/>
          </p:cNvSpPr>
          <p:nvPr>
            <p:ph type="body" idx="3"/>
          </p:nvPr>
        </p:nvSpPr>
        <p:spPr>
          <a:xfrm>
            <a:off x="4512721" y="2603502"/>
            <a:ext cx="3145380"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02" name="Shape 202"/>
          <p:cNvSpPr txBox="1">
            <a:spLocks noGrp="1"/>
          </p:cNvSpPr>
          <p:nvPr>
            <p:ph type="body" idx="4"/>
          </p:nvPr>
        </p:nvSpPr>
        <p:spPr>
          <a:xfrm>
            <a:off x="4512721" y="3193561"/>
            <a:ext cx="3145380" cy="2833495"/>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203" name="Shape 203"/>
          <p:cNvSpPr txBox="1">
            <a:spLocks noGrp="1"/>
          </p:cNvSpPr>
          <p:nvPr>
            <p:ph type="body" idx="5"/>
          </p:nvPr>
        </p:nvSpPr>
        <p:spPr>
          <a:xfrm>
            <a:off x="7886700" y="2617299"/>
            <a:ext cx="3161029" cy="576261"/>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04" name="Shape 204"/>
          <p:cNvSpPr txBox="1">
            <a:spLocks noGrp="1"/>
          </p:cNvSpPr>
          <p:nvPr>
            <p:ph type="body" idx="6"/>
          </p:nvPr>
        </p:nvSpPr>
        <p:spPr>
          <a:xfrm>
            <a:off x="7886700" y="3193561"/>
            <a:ext cx="3164719" cy="2833493"/>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cxnSp>
        <p:nvCxnSpPr>
          <p:cNvPr id="205" name="Shape 205"/>
          <p:cNvCxnSpPr/>
          <p:nvPr/>
        </p:nvCxnSpPr>
        <p:spPr>
          <a:xfrm>
            <a:off x="4403971" y="2569633"/>
            <a:ext cx="0" cy="3492499"/>
          </a:xfrm>
          <a:prstGeom prst="straightConnector1">
            <a:avLst/>
          </a:prstGeom>
          <a:noFill/>
          <a:ln w="12700" cap="flat" cmpd="sng">
            <a:solidFill>
              <a:schemeClr val="accent1">
                <a:alpha val="40784"/>
              </a:schemeClr>
            </a:solidFill>
            <a:prstDash val="solid"/>
            <a:round/>
            <a:headEnd type="none" w="med" len="med"/>
            <a:tailEnd type="none" w="med" len="med"/>
          </a:ln>
        </p:spPr>
      </p:cxnSp>
      <p:cxnSp>
        <p:nvCxnSpPr>
          <p:cNvPr id="206" name="Shape 206"/>
          <p:cNvCxnSpPr/>
          <p:nvPr/>
        </p:nvCxnSpPr>
        <p:spPr>
          <a:xfrm>
            <a:off x="7772401" y="2569633"/>
            <a:ext cx="0" cy="3492499"/>
          </a:xfrm>
          <a:prstGeom prst="straightConnector1">
            <a:avLst/>
          </a:prstGeom>
          <a:noFill/>
          <a:ln w="12700" cap="flat" cmpd="sng">
            <a:solidFill>
              <a:schemeClr val="accent1">
                <a:alpha val="40784"/>
              </a:schemeClr>
            </a:solidFill>
            <a:prstDash val="solid"/>
            <a:round/>
            <a:headEnd type="none" w="med" len="med"/>
            <a:tailEnd type="none" w="med" len="med"/>
          </a:ln>
        </p:spPr>
      </p:cxnSp>
      <p:sp>
        <p:nvSpPr>
          <p:cNvPr id="207" name="Shape 207"/>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8" name="Shape 208"/>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9" name="Shape 20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154953" y="973668"/>
            <a:ext cx="8761413" cy="70696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212" name="Shape 212"/>
          <p:cNvSpPr txBox="1">
            <a:spLocks noGrp="1"/>
          </p:cNvSpPr>
          <p:nvPr>
            <p:ph type="body" idx="1"/>
          </p:nvPr>
        </p:nvSpPr>
        <p:spPr>
          <a:xfrm>
            <a:off x="1154952" y="4532845"/>
            <a:ext cx="3050439"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13" name="Shape 213"/>
          <p:cNvSpPr>
            <a:spLocks noGrp="1"/>
          </p:cNvSpPr>
          <p:nvPr>
            <p:ph type="pic" idx="2"/>
          </p:nvPr>
        </p:nvSpPr>
        <p:spPr>
          <a:xfrm>
            <a:off x="1334552"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L="0" marR="0" lvl="0" indent="0" algn="ctr"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14" name="Shape 214"/>
          <p:cNvSpPr txBox="1">
            <a:spLocks noGrp="1"/>
          </p:cNvSpPr>
          <p:nvPr>
            <p:ph type="body" idx="3"/>
          </p:nvPr>
        </p:nvSpPr>
        <p:spPr>
          <a:xfrm>
            <a:off x="1154953" y="5109107"/>
            <a:ext cx="3050437" cy="91794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215" name="Shape 215"/>
          <p:cNvSpPr txBox="1">
            <a:spLocks noGrp="1"/>
          </p:cNvSpPr>
          <p:nvPr>
            <p:ph type="body" idx="4"/>
          </p:nvPr>
        </p:nvSpPr>
        <p:spPr>
          <a:xfrm>
            <a:off x="4572537" y="4532846"/>
            <a:ext cx="3046766" cy="651156"/>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16" name="Shape 216"/>
          <p:cNvSpPr>
            <a:spLocks noGrp="1"/>
          </p:cNvSpPr>
          <p:nvPr>
            <p:ph type="pic" idx="5"/>
          </p:nvPr>
        </p:nvSpPr>
        <p:spPr>
          <a:xfrm>
            <a:off x="4748463" y="2603500"/>
            <a:ext cx="2691241"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L="0" marR="0" lvl="0" indent="0" algn="ctr"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17" name="Shape 217"/>
          <p:cNvSpPr txBox="1">
            <a:spLocks noGrp="1"/>
          </p:cNvSpPr>
          <p:nvPr>
            <p:ph type="body" idx="6"/>
          </p:nvPr>
        </p:nvSpPr>
        <p:spPr>
          <a:xfrm>
            <a:off x="4568865" y="5184002"/>
            <a:ext cx="3050438" cy="843056"/>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218" name="Shape 218"/>
          <p:cNvSpPr txBox="1">
            <a:spLocks noGrp="1"/>
          </p:cNvSpPr>
          <p:nvPr>
            <p:ph type="body" idx="7"/>
          </p:nvPr>
        </p:nvSpPr>
        <p:spPr>
          <a:xfrm>
            <a:off x="7983434" y="4532847"/>
            <a:ext cx="3050438" cy="651154"/>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219" name="Shape 219"/>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L="0" marR="0" lvl="0" indent="0" algn="ctr"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20" name="Shape 220"/>
          <p:cNvSpPr txBox="1">
            <a:spLocks noGrp="1"/>
          </p:cNvSpPr>
          <p:nvPr>
            <p:ph type="body" idx="9"/>
          </p:nvPr>
        </p:nvSpPr>
        <p:spPr>
          <a:xfrm>
            <a:off x="7983434" y="5184001"/>
            <a:ext cx="3050437" cy="843054"/>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cxnSp>
        <p:nvCxnSpPr>
          <p:cNvPr id="221" name="Shape 221"/>
          <p:cNvCxnSpPr/>
          <p:nvPr/>
        </p:nvCxnSpPr>
        <p:spPr>
          <a:xfrm>
            <a:off x="4388153" y="2603500"/>
            <a:ext cx="0" cy="3517594"/>
          </a:xfrm>
          <a:prstGeom prst="straightConnector1">
            <a:avLst/>
          </a:prstGeom>
          <a:noFill/>
          <a:ln w="12700" cap="flat" cmpd="sng">
            <a:solidFill>
              <a:schemeClr val="accent1">
                <a:alpha val="40000"/>
              </a:schemeClr>
            </a:solidFill>
            <a:prstDash val="solid"/>
            <a:round/>
            <a:headEnd type="none" w="med" len="med"/>
            <a:tailEnd type="none" w="med" len="med"/>
          </a:ln>
        </p:spPr>
      </p:cxnSp>
      <p:cxnSp>
        <p:nvCxnSpPr>
          <p:cNvPr id="222" name="Shape 222"/>
          <p:cNvCxnSpPr/>
          <p:nvPr/>
        </p:nvCxnSpPr>
        <p:spPr>
          <a:xfrm>
            <a:off x="7801905" y="2603500"/>
            <a:ext cx="0" cy="3492500"/>
          </a:xfrm>
          <a:prstGeom prst="straightConnector1">
            <a:avLst/>
          </a:prstGeom>
          <a:noFill/>
          <a:ln w="12700" cap="flat" cmpd="sng">
            <a:solidFill>
              <a:schemeClr val="accent1">
                <a:alpha val="40000"/>
              </a:schemeClr>
            </a:solidFill>
            <a:prstDash val="solid"/>
            <a:round/>
            <a:headEnd type="none" w="med" len="med"/>
            <a:tailEnd type="none" w="med" len="med"/>
          </a:ln>
        </p:spPr>
      </p:cxnSp>
      <p:sp>
        <p:nvSpPr>
          <p:cNvPr id="223" name="Shape 223"/>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4" name="Shape 224"/>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5" name="Shape 2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154953" y="973668"/>
            <a:ext cx="8825660" cy="70696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228" name="Shape 228"/>
          <p:cNvSpPr txBox="1">
            <a:spLocks noGrp="1"/>
          </p:cNvSpPr>
          <p:nvPr>
            <p:ph type="body" idx="1"/>
          </p:nvPr>
        </p:nvSpPr>
        <p:spPr>
          <a:xfrm rot="5400000">
            <a:off x="3827511" y="-69056"/>
            <a:ext cx="3416300" cy="8761412"/>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29" name="Shape 229"/>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30" name="Shape 230"/>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31" name="Shape 2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cSld name="Vertical Title and Text">
    <p:spTree>
      <p:nvGrpSpPr>
        <p:cNvPr id="1" name="Shape 232"/>
        <p:cNvGrpSpPr/>
        <p:nvPr/>
      </p:nvGrpSpPr>
      <p:grpSpPr>
        <a:xfrm>
          <a:off x="0" y="0"/>
          <a:ext cx="0" cy="0"/>
          <a:chOff x="0" y="0"/>
          <a:chExt cx="0" cy="0"/>
        </a:xfrm>
      </p:grpSpPr>
      <p:grpSp>
        <p:nvGrpSpPr>
          <p:cNvPr id="233" name="Shape 233"/>
          <p:cNvGrpSpPr/>
          <p:nvPr/>
        </p:nvGrpSpPr>
        <p:grpSpPr>
          <a:xfrm>
            <a:off x="0" y="-2373"/>
            <a:ext cx="12192000" cy="6867027"/>
            <a:chOff x="0" y="-2373"/>
            <a:chExt cx="12192000" cy="6867027"/>
          </a:xfrm>
        </p:grpSpPr>
        <p:sp>
          <p:nvSpPr>
            <p:cNvPr id="234" name="Shape 23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rot="5101749">
              <a:off x="6294738" y="4577737"/>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rot="5400000">
              <a:off x="4449232" y="2801721"/>
              <a:ext cx="6053670" cy="1254558"/>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43" name="Shape 243"/>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44" name="Shape 244"/>
          <p:cNvSpPr txBox="1">
            <a:spLocks noGrp="1"/>
          </p:cNvSpPr>
          <p:nvPr>
            <p:ph type="title"/>
          </p:nvPr>
        </p:nvSpPr>
        <p:spPr>
          <a:xfrm rot="5400000">
            <a:off x="6909428" y="2945796"/>
            <a:ext cx="4748589" cy="1413933"/>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245" name="Shape 245"/>
          <p:cNvSpPr txBox="1">
            <a:spLocks noGrp="1"/>
          </p:cNvSpPr>
          <p:nvPr>
            <p:ph type="body" idx="1"/>
          </p:nvPr>
        </p:nvSpPr>
        <p:spPr>
          <a:xfrm rot="5400000">
            <a:off x="1904432" y="528990"/>
            <a:ext cx="4748590" cy="6247546"/>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46" name="Shape 246"/>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7" name="Shape 247"/>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8" name="Shape 24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1154953" y="973668"/>
            <a:ext cx="8761413" cy="70696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39" name="Shape 39"/>
          <p:cNvSpPr txBox="1">
            <a:spLocks noGrp="1"/>
          </p:cNvSpPr>
          <p:nvPr>
            <p:ph type="body" idx="1"/>
          </p:nvPr>
        </p:nvSpPr>
        <p:spPr>
          <a:xfrm>
            <a:off x="1154955" y="2603500"/>
            <a:ext cx="8761412" cy="34163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40" name="Shape 40"/>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1" name="Shape 41"/>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2" name="Shape 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Shape 43"/>
        <p:cNvGrpSpPr/>
        <p:nvPr/>
      </p:nvGrpSpPr>
      <p:grpSpPr>
        <a:xfrm>
          <a:off x="0" y="0"/>
          <a:ext cx="0" cy="0"/>
          <a:chOff x="0" y="0"/>
          <a:chExt cx="0" cy="0"/>
        </a:xfrm>
      </p:grpSpPr>
      <p:grpSp>
        <p:nvGrpSpPr>
          <p:cNvPr id="44" name="Shape 44"/>
          <p:cNvGrpSpPr/>
          <p:nvPr/>
        </p:nvGrpSpPr>
        <p:grpSpPr>
          <a:xfrm>
            <a:off x="0" y="-2373"/>
            <a:ext cx="12192000" cy="6867027"/>
            <a:chOff x="0" y="-2373"/>
            <a:chExt cx="12192000" cy="6867027"/>
          </a:xfrm>
        </p:grpSpPr>
        <p:sp>
          <p:nvSpPr>
            <p:cNvPr id="45" name="Shape 4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rot="-5677511">
              <a:off x="4698352" y="1826078"/>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5400000">
              <a:off x="3787244" y="2801721"/>
              <a:ext cx="6053670" cy="1254558"/>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54" name="Shape 54"/>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55" name="Shape 55"/>
          <p:cNvSpPr txBox="1">
            <a:spLocks noGrp="1"/>
          </p:cNvSpPr>
          <p:nvPr>
            <p:ph type="title"/>
          </p:nvPr>
        </p:nvSpPr>
        <p:spPr>
          <a:xfrm>
            <a:off x="1154956" y="2677645"/>
            <a:ext cx="4351023" cy="228382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40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56" name="Shape 56"/>
          <p:cNvSpPr txBox="1">
            <a:spLocks noGrp="1"/>
          </p:cNvSpPr>
          <p:nvPr>
            <p:ph type="body" idx="1"/>
          </p:nvPr>
        </p:nvSpPr>
        <p:spPr>
          <a:xfrm>
            <a:off x="6895558" y="2677644"/>
            <a:ext cx="3755379" cy="2283823"/>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440"/>
              <a:buFont typeface="Noto Sans Symbols"/>
              <a:buNone/>
              <a:defRPr sz="20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57" name="Shape 57"/>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8" name="Shape 58"/>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9" name="Shape 5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154953" y="973668"/>
            <a:ext cx="8761413" cy="70696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63" name="Shape 63"/>
          <p:cNvSpPr txBox="1">
            <a:spLocks noGrp="1"/>
          </p:cNvSpPr>
          <p:nvPr>
            <p:ph type="body" idx="1"/>
          </p:nvPr>
        </p:nvSpPr>
        <p:spPr>
          <a:xfrm>
            <a:off x="1154954" y="2603500"/>
            <a:ext cx="4825158" cy="3416301"/>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64" name="Shape 64"/>
          <p:cNvSpPr txBox="1">
            <a:spLocks noGrp="1"/>
          </p:cNvSpPr>
          <p:nvPr>
            <p:ph type="body" idx="2"/>
          </p:nvPr>
        </p:nvSpPr>
        <p:spPr>
          <a:xfrm>
            <a:off x="6208712" y="2603500"/>
            <a:ext cx="4825159" cy="34163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65" name="Shape 65"/>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6" name="Shape 66"/>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7" name="Shape 6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154953" y="973668"/>
            <a:ext cx="8761413" cy="70696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70" name="Shape 70"/>
          <p:cNvSpPr txBox="1">
            <a:spLocks noGrp="1"/>
          </p:cNvSpPr>
          <p:nvPr>
            <p:ph type="body" idx="1"/>
          </p:nvPr>
        </p:nvSpPr>
        <p:spPr>
          <a:xfrm>
            <a:off x="1154954" y="2603500"/>
            <a:ext cx="4825157"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71" name="Shape 71"/>
          <p:cNvSpPr txBox="1">
            <a:spLocks noGrp="1"/>
          </p:cNvSpPr>
          <p:nvPr>
            <p:ph type="body" idx="2"/>
          </p:nvPr>
        </p:nvSpPr>
        <p:spPr>
          <a:xfrm>
            <a:off x="1154954" y="3179762"/>
            <a:ext cx="4825158" cy="2840039"/>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72" name="Shape 72"/>
          <p:cNvSpPr txBox="1">
            <a:spLocks noGrp="1"/>
          </p:cNvSpPr>
          <p:nvPr>
            <p:ph type="body" idx="3"/>
          </p:nvPr>
        </p:nvSpPr>
        <p:spPr>
          <a:xfrm>
            <a:off x="6208712" y="2603500"/>
            <a:ext cx="4825159"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44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2000" b="1"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800" b="1"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1600" b="1" i="0" u="none" strike="noStrike" cap="none">
                <a:solidFill>
                  <a:srgbClr val="3F3F3F"/>
                </a:solidFill>
                <a:latin typeface="Century Gothic"/>
                <a:ea typeface="Century Gothic"/>
                <a:cs typeface="Century Gothic"/>
                <a:sym typeface="Century Gothic"/>
              </a:defRPr>
            </a:lvl9pPr>
          </a:lstStyle>
          <a:p>
            <a:endParaRPr/>
          </a:p>
        </p:txBody>
      </p:sp>
      <p:sp>
        <p:nvSpPr>
          <p:cNvPr id="73" name="Shape 73"/>
          <p:cNvSpPr txBox="1">
            <a:spLocks noGrp="1"/>
          </p:cNvSpPr>
          <p:nvPr>
            <p:ph type="body" idx="4"/>
          </p:nvPr>
        </p:nvSpPr>
        <p:spPr>
          <a:xfrm>
            <a:off x="6208710" y="3179762"/>
            <a:ext cx="4825159" cy="2840039"/>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74" name="Shape 74"/>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5" name="Shape 75"/>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6" name="Shape 7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154953" y="973668"/>
            <a:ext cx="8761413" cy="70696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79" name="Shape 79"/>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0" name="Shape 80"/>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1" name="Shape 8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Shape 82"/>
        <p:cNvGrpSpPr/>
        <p:nvPr/>
      </p:nvGrpSpPr>
      <p:grpSpPr>
        <a:xfrm>
          <a:off x="0" y="0"/>
          <a:ext cx="0" cy="0"/>
          <a:chOff x="0" y="0"/>
          <a:chExt cx="0" cy="0"/>
        </a:xfrm>
      </p:grpSpPr>
      <p:sp>
        <p:nvSpPr>
          <p:cNvPr id="83" name="Shape 83"/>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4" name="Shape 84"/>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5" name="Shape 8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Shape 87"/>
        <p:cNvGrpSpPr/>
        <p:nvPr/>
      </p:nvGrpSpPr>
      <p:grpSpPr>
        <a:xfrm>
          <a:off x="0" y="0"/>
          <a:ext cx="0" cy="0"/>
          <a:chOff x="0" y="0"/>
          <a:chExt cx="0" cy="0"/>
        </a:xfrm>
      </p:grpSpPr>
      <p:grpSp>
        <p:nvGrpSpPr>
          <p:cNvPr id="88" name="Shape 88"/>
          <p:cNvGrpSpPr/>
          <p:nvPr/>
        </p:nvGrpSpPr>
        <p:grpSpPr>
          <a:xfrm>
            <a:off x="0" y="-2373"/>
            <a:ext cx="12192000" cy="6867027"/>
            <a:chOff x="0" y="-2373"/>
            <a:chExt cx="12192000" cy="6867027"/>
          </a:xfrm>
        </p:grpSpPr>
        <p:sp>
          <p:nvSpPr>
            <p:cNvPr id="89" name="Shape 8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rot="-5677511">
              <a:off x="3140485" y="1826078"/>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rot="-5400000">
              <a:off x="2229377" y="2801721"/>
              <a:ext cx="6053670" cy="1254558"/>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98" name="Shape 98"/>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99" name="Shape 99"/>
          <p:cNvSpPr txBox="1">
            <a:spLocks noGrp="1"/>
          </p:cNvSpPr>
          <p:nvPr>
            <p:ph type="title"/>
          </p:nvPr>
        </p:nvSpPr>
        <p:spPr>
          <a:xfrm>
            <a:off x="1154954" y="1295400"/>
            <a:ext cx="2793159" cy="1600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lt2"/>
              </a:buClr>
              <a:buSzPts val="1400"/>
              <a:buFont typeface="Century Gothic"/>
              <a:buNone/>
              <a:defRPr sz="24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100" name="Shape 100"/>
          <p:cNvSpPr txBox="1">
            <a:spLocks noGrp="1"/>
          </p:cNvSpPr>
          <p:nvPr>
            <p:ph type="body" idx="1"/>
          </p:nvPr>
        </p:nvSpPr>
        <p:spPr>
          <a:xfrm>
            <a:off x="5781146" y="1447800"/>
            <a:ext cx="5190065" cy="4572000"/>
          </a:xfrm>
          <a:prstGeom prst="rect">
            <a:avLst/>
          </a:prstGeom>
          <a:noFill/>
          <a:ln>
            <a:noFill/>
          </a:ln>
        </p:spPr>
        <p:txBody>
          <a:bodyPr spcFirstLastPara="1" wrap="square" lIns="91425" tIns="91425" rIns="91425" bIns="91425" anchor="ctr"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01" name="Shape 101"/>
          <p:cNvSpPr txBox="1">
            <a:spLocks noGrp="1"/>
          </p:cNvSpPr>
          <p:nvPr>
            <p:ph type="body" idx="2"/>
          </p:nvPr>
        </p:nvSpPr>
        <p:spPr>
          <a:xfrm>
            <a:off x="1154955" y="2895600"/>
            <a:ext cx="2793158" cy="312927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02" name="Shape 102"/>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3" name="Shape 103"/>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4" name="Shape 10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Shape 106"/>
        <p:cNvGrpSpPr/>
        <p:nvPr/>
      </p:nvGrpSpPr>
      <p:grpSpPr>
        <a:xfrm>
          <a:off x="0" y="0"/>
          <a:ext cx="0" cy="0"/>
          <a:chOff x="0" y="0"/>
          <a:chExt cx="0" cy="0"/>
        </a:xfrm>
      </p:grpSpPr>
      <p:grpSp>
        <p:nvGrpSpPr>
          <p:cNvPr id="107" name="Shape 107"/>
          <p:cNvGrpSpPr/>
          <p:nvPr/>
        </p:nvGrpSpPr>
        <p:grpSpPr>
          <a:xfrm>
            <a:off x="0" y="-2373"/>
            <a:ext cx="12192000" cy="6867027"/>
            <a:chOff x="0" y="-2373"/>
            <a:chExt cx="12192000" cy="6867027"/>
          </a:xfrm>
        </p:grpSpPr>
        <p:sp>
          <p:nvSpPr>
            <p:cNvPr id="108" name="Shape 10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3295432" y="2801721"/>
              <a:ext cx="6053670" cy="1254558"/>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16" name="Shape 116"/>
            <p:cNvSpPr/>
            <p:nvPr/>
          </p:nvSpPr>
          <p:spPr>
            <a:xfrm rot="-5677511">
              <a:off x="4203594" y="1826078"/>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18" name="Shape 118"/>
          <p:cNvSpPr txBox="1">
            <a:spLocks noGrp="1"/>
          </p:cNvSpPr>
          <p:nvPr>
            <p:ph type="title"/>
          </p:nvPr>
        </p:nvSpPr>
        <p:spPr>
          <a:xfrm>
            <a:off x="1153907" y="1693332"/>
            <a:ext cx="3860260" cy="173566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119" name="Shape 119"/>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L="0" marR="0" lvl="0" indent="0" algn="ctr"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1pPr>
            <a:lvl2pPr marL="457200" marR="0" lvl="1"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2pPr>
            <a:lvl3pPr marL="914400" marR="0" lvl="2"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3pPr>
            <a:lvl4pPr marL="1371600" marR="0" lvl="3"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4pPr>
            <a:lvl5pPr marL="1828800" marR="0" lvl="4"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5pPr>
            <a:lvl6pPr marL="2286000" marR="0" lvl="5"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6pPr>
            <a:lvl7pPr marL="2743200" marR="0" lvl="6"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7pPr>
            <a:lvl8pPr marL="3200400" marR="0" lvl="7"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8pPr>
            <a:lvl9pPr marL="3657600" marR="0" lvl="8" indent="0" algn="l" rtl="0">
              <a:spcBef>
                <a:spcPts val="1000"/>
              </a:spcBef>
              <a:spcAft>
                <a:spcPts val="0"/>
              </a:spcAft>
              <a:buClr>
                <a:schemeClr val="accent1"/>
              </a:buClr>
              <a:buSzPts val="14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20" name="Shape 120"/>
          <p:cNvSpPr txBox="1">
            <a:spLocks noGrp="1"/>
          </p:cNvSpPr>
          <p:nvPr>
            <p:ph type="body" idx="1"/>
          </p:nvPr>
        </p:nvSpPr>
        <p:spPr>
          <a:xfrm>
            <a:off x="1154955" y="3657600"/>
            <a:ext cx="3859212" cy="13716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440"/>
              <a:buFont typeface="Noto Sans Symbols"/>
              <a:buNone/>
              <a:defRPr sz="1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8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12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6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21" name="Shape 121"/>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2" name="Shape 122"/>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3" name="Shape 1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0" y="-2373"/>
            <a:ext cx="12192000" cy="6867027"/>
            <a:chOff x="0" y="-2373"/>
            <a:chExt cx="12192000" cy="6867027"/>
          </a:xfrm>
        </p:grpSpPr>
        <p:sp>
          <p:nvSpPr>
            <p:cNvPr id="7" name="Shape 7"/>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89932">
              <a:off x="8490951" y="1797517"/>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459506" y="1866405"/>
              <a:ext cx="11277600" cy="4533900"/>
            </a:xfrm>
            <a:custGeom>
              <a:avLst/>
              <a:gdLst/>
              <a:ahLst/>
              <a:cxnLst/>
              <a:rect l="0" t="0" r="0" b="0"/>
              <a:pathLst>
                <a:path w="120000" h="120000" extrusionOk="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5" name="Shape 15"/>
            <p:cNvSpPr/>
            <p:nvPr/>
          </p:nvSpPr>
          <p:spPr>
            <a:xfrm>
              <a:off x="0" y="1587"/>
              <a:ext cx="12192000" cy="6856413"/>
            </a:xfrm>
            <a:custGeom>
              <a:avLst/>
              <a:gdLst/>
              <a:ahLst/>
              <a:cxnLst/>
              <a:rect l="0" t="0" r="0" b="0"/>
              <a:pathLst>
                <a:path w="120000" h="120000" extrusionOk="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6" name="Shape 16"/>
          <p:cNvSpPr txBox="1">
            <a:spLocks noGrp="1"/>
          </p:cNvSpPr>
          <p:nvPr>
            <p:ph type="title"/>
          </p:nvPr>
        </p:nvSpPr>
        <p:spPr>
          <a:xfrm>
            <a:off x="1154953" y="973668"/>
            <a:ext cx="8761413" cy="70696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2"/>
              </a:buClr>
              <a:buSzPts val="1400"/>
              <a:buFont typeface="Century Gothic"/>
              <a:buNone/>
              <a:defRPr sz="3600" b="0" i="0" u="none" strike="noStrike" cap="none">
                <a:solidFill>
                  <a:schemeClr val="lt2"/>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b="0" i="0" u="none" strike="noStrike" cap="none">
                <a:solidFill>
                  <a:schemeClr val="dk2"/>
                </a:solidFill>
              </a:defRPr>
            </a:lvl2pPr>
            <a:lvl3pPr marL="0" marR="0" lvl="2" indent="0" algn="l" rtl="0">
              <a:spcBef>
                <a:spcPts val="0"/>
              </a:spcBef>
              <a:spcAft>
                <a:spcPts val="0"/>
              </a:spcAft>
              <a:buSzPts val="1400"/>
              <a:buNone/>
              <a:defRPr sz="1800" b="0" i="0" u="none" strike="noStrike" cap="none">
                <a:solidFill>
                  <a:schemeClr val="dk2"/>
                </a:solidFill>
              </a:defRPr>
            </a:lvl3pPr>
            <a:lvl4pPr marL="0" marR="0" lvl="3" indent="0" algn="l" rtl="0">
              <a:spcBef>
                <a:spcPts val="0"/>
              </a:spcBef>
              <a:spcAft>
                <a:spcPts val="0"/>
              </a:spcAft>
              <a:buSzPts val="1400"/>
              <a:buNone/>
              <a:defRPr sz="1800" b="0" i="0" u="none" strike="noStrike" cap="none">
                <a:solidFill>
                  <a:schemeClr val="dk2"/>
                </a:solidFill>
              </a:defRPr>
            </a:lvl4pPr>
            <a:lvl5pPr marL="0" marR="0" lvl="4" indent="0" algn="l" rtl="0">
              <a:spcBef>
                <a:spcPts val="0"/>
              </a:spcBef>
              <a:spcAft>
                <a:spcPts val="0"/>
              </a:spcAft>
              <a:buSzPts val="1400"/>
              <a:buNone/>
              <a:defRPr sz="1800" b="0" i="0" u="none" strike="noStrike" cap="none">
                <a:solidFill>
                  <a:schemeClr val="dk2"/>
                </a:solidFill>
              </a:defRPr>
            </a:lvl5pPr>
            <a:lvl6pPr marL="0" marR="0" lvl="5" indent="0" algn="l" rtl="0">
              <a:spcBef>
                <a:spcPts val="0"/>
              </a:spcBef>
              <a:spcAft>
                <a:spcPts val="0"/>
              </a:spcAft>
              <a:buSzPts val="1400"/>
              <a:buNone/>
              <a:defRPr sz="1800" b="0" i="0" u="none" strike="noStrike" cap="none">
                <a:solidFill>
                  <a:schemeClr val="dk2"/>
                </a:solidFill>
              </a:defRPr>
            </a:lvl6pPr>
            <a:lvl7pPr marL="0" marR="0" lvl="6" indent="0" algn="l" rtl="0">
              <a:spcBef>
                <a:spcPts val="0"/>
              </a:spcBef>
              <a:spcAft>
                <a:spcPts val="0"/>
              </a:spcAft>
              <a:buSzPts val="1400"/>
              <a:buNone/>
              <a:defRPr sz="1800" b="0" i="0" u="none" strike="noStrike" cap="none">
                <a:solidFill>
                  <a:schemeClr val="dk2"/>
                </a:solidFill>
              </a:defRPr>
            </a:lvl7pPr>
            <a:lvl8pPr marL="0" marR="0" lvl="7" indent="0" algn="l" rtl="0">
              <a:spcBef>
                <a:spcPts val="0"/>
              </a:spcBef>
              <a:spcAft>
                <a:spcPts val="0"/>
              </a:spcAft>
              <a:buSzPts val="1400"/>
              <a:buNone/>
              <a:defRPr sz="1800" b="0" i="0" u="none" strike="noStrike" cap="none">
                <a:solidFill>
                  <a:schemeClr val="dk2"/>
                </a:solidFill>
              </a:defRPr>
            </a:lvl8pPr>
            <a:lvl9pPr marL="0" marR="0" lvl="8" indent="0" algn="l" rtl="0">
              <a:spcBef>
                <a:spcPts val="0"/>
              </a:spcBef>
              <a:spcAft>
                <a:spcPts val="0"/>
              </a:spcAft>
              <a:buSzPts val="1400"/>
              <a:buNone/>
              <a:defRPr sz="1800" b="0" i="0" u="none" strike="noStrike" cap="none">
                <a:solidFill>
                  <a:schemeClr val="dk2"/>
                </a:solidFill>
              </a:defRPr>
            </a:lvl9pPr>
          </a:lstStyle>
          <a:p>
            <a:endParaRPr/>
          </a:p>
        </p:txBody>
      </p:sp>
      <p:sp>
        <p:nvSpPr>
          <p:cNvPr id="17" name="Shape 17"/>
          <p:cNvSpPr txBox="1">
            <a:spLocks noGrp="1"/>
          </p:cNvSpPr>
          <p:nvPr>
            <p:ph type="body" idx="1"/>
          </p:nvPr>
        </p:nvSpPr>
        <p:spPr>
          <a:xfrm>
            <a:off x="1154955" y="2603500"/>
            <a:ext cx="8761412" cy="3416300"/>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8" name="Shape 18"/>
          <p:cNvSpPr txBox="1">
            <a:spLocks noGrp="1"/>
          </p:cNvSpPr>
          <p:nvPr>
            <p:ph type="dt" idx="10"/>
          </p:nvPr>
        </p:nvSpPr>
        <p:spPr>
          <a:xfrm>
            <a:off x="10650938" y="6394061"/>
            <a:ext cx="990599" cy="304799"/>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Shape 19"/>
          <p:cNvSpPr txBox="1">
            <a:spLocks noGrp="1"/>
          </p:cNvSpPr>
          <p:nvPr>
            <p:ph type="ftr" idx="11"/>
          </p:nvPr>
        </p:nvSpPr>
        <p:spPr>
          <a:xfrm>
            <a:off x="528358" y="6391838"/>
            <a:ext cx="3859795" cy="304801"/>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Shape 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fld id="{00000000-1234-1234-1234-123412341234}" type="slidenum">
              <a:rPr lang="en-US" sz="2800" b="0" i="0" u="none" strike="noStrike" cap="none">
                <a:solidFill>
                  <a:schemeClr val="lt1"/>
                </a:solidFill>
                <a:latin typeface="Century Gothic"/>
                <a:ea typeface="Century Gothic"/>
                <a:cs typeface="Century Gothic"/>
                <a:sym typeface="Century Gothic"/>
              </a:rPr>
              <a:pPr marL="0" marR="0" lvl="0" indent="0" algn="ctr" rtl="0">
                <a:spcBef>
                  <a:spcPts val="0"/>
                </a:spcBef>
                <a:spcAft>
                  <a:spcPts val="0"/>
                </a:spcAft>
                <a:buNone/>
              </a:pPr>
              <a:t>‹#›</a:t>
            </a:fld>
            <a:endParaRPr sz="28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Shape 254"/>
          <p:cNvGrpSpPr/>
          <p:nvPr/>
        </p:nvGrpSpPr>
        <p:grpSpPr>
          <a:xfrm>
            <a:off x="351420" y="480332"/>
            <a:ext cx="8038974" cy="6071404"/>
            <a:chOff x="423332" y="384432"/>
            <a:chExt cx="8038974" cy="6071404"/>
          </a:xfrm>
        </p:grpSpPr>
        <p:sp>
          <p:nvSpPr>
            <p:cNvPr id="255" name="Shape 255"/>
            <p:cNvSpPr/>
            <p:nvPr/>
          </p:nvSpPr>
          <p:spPr>
            <a:xfrm flipH="1">
              <a:off x="423332" y="402165"/>
              <a:ext cx="6785133" cy="605367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rot="5400000" flipH="1">
              <a:off x="4616676" y="2801722"/>
              <a:ext cx="6053670" cy="1254558"/>
            </a:xfrm>
            <a:custGeom>
              <a:avLst/>
              <a:gdLst/>
              <a:ahLst/>
              <a:cxnLst/>
              <a:rect l="0" t="0" r="0" b="0"/>
              <a:pathLst>
                <a:path w="120000" h="120000" extrusionOk="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57" name="Shape 257"/>
            <p:cNvSpPr/>
            <p:nvPr/>
          </p:nvSpPr>
          <p:spPr>
            <a:xfrm rot="5677511" flipH="1">
              <a:off x="6459831" y="1826079"/>
              <a:ext cx="3299407" cy="440924"/>
            </a:xfrm>
            <a:custGeom>
              <a:avLst/>
              <a:gdLst/>
              <a:ahLst/>
              <a:cxnLst/>
              <a:rect l="0" t="0" r="0" b="0"/>
              <a:pathLst>
                <a:path w="120000" h="120000" extrusionOk="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58" name="Shape 258"/>
          <p:cNvPicPr preferRelativeResize="0"/>
          <p:nvPr/>
        </p:nvPicPr>
        <p:blipFill rotWithShape="1">
          <a:blip r:embed="rId3">
            <a:alphaModFix/>
          </a:blip>
          <a:srcRect/>
          <a:stretch/>
        </p:blipFill>
        <p:spPr>
          <a:xfrm>
            <a:off x="2569745" y="3633100"/>
            <a:ext cx="2792100" cy="2589900"/>
          </a:xfrm>
          <a:prstGeom prst="rect">
            <a:avLst/>
          </a:prstGeom>
          <a:noFill/>
          <a:ln>
            <a:noFill/>
          </a:ln>
        </p:spPr>
      </p:pic>
      <p:sp>
        <p:nvSpPr>
          <p:cNvPr id="259" name="Shape 259"/>
          <p:cNvSpPr txBox="1">
            <a:spLocks noGrp="1"/>
          </p:cNvSpPr>
          <p:nvPr>
            <p:ph type="ctrTitle"/>
          </p:nvPr>
        </p:nvSpPr>
        <p:spPr>
          <a:xfrm>
            <a:off x="543550" y="889900"/>
            <a:ext cx="7161600" cy="25899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lt2"/>
              </a:buClr>
              <a:buFont typeface="Times New Roman"/>
              <a:buNone/>
            </a:pPr>
            <a:r>
              <a:rPr lang="en-US" sz="4800" b="1" i="0" u="none" strike="noStrike" cap="none">
                <a:solidFill>
                  <a:srgbClr val="1C4587"/>
                </a:solidFill>
                <a:latin typeface="Times New Roman"/>
                <a:ea typeface="Times New Roman"/>
                <a:cs typeface="Times New Roman"/>
                <a:sym typeface="Times New Roman"/>
              </a:rPr>
              <a:t>ADVANCED BUSINESS ANALYTICS</a:t>
            </a:r>
            <a:endParaRPr sz="4800" b="1">
              <a:solidFill>
                <a:srgbClr val="1C4587"/>
              </a:solidFill>
            </a:endParaRPr>
          </a:p>
        </p:txBody>
      </p:sp>
      <p:sp>
        <p:nvSpPr>
          <p:cNvPr id="260" name="Shape 260"/>
          <p:cNvSpPr txBox="1">
            <a:spLocks noGrp="1"/>
          </p:cNvSpPr>
          <p:nvPr>
            <p:ph type="subTitle" idx="1"/>
          </p:nvPr>
        </p:nvSpPr>
        <p:spPr>
          <a:xfrm>
            <a:off x="8312125" y="2122518"/>
            <a:ext cx="3272400" cy="4429200"/>
          </a:xfrm>
          <a:prstGeom prst="rect">
            <a:avLst/>
          </a:prstGeom>
          <a:noFill/>
          <a:ln>
            <a:noFill/>
          </a:ln>
        </p:spPr>
        <p:txBody>
          <a:bodyPr spcFirstLastPara="1" wrap="square" lIns="91425" tIns="45700" rIns="91425" bIns="45700" anchor="t" anchorCtr="0">
            <a:noAutofit/>
          </a:bodyPr>
          <a:lstStyle/>
          <a:p>
            <a:pPr marL="0" marR="0" lvl="0" indent="0" algn="l" rtl="0">
              <a:spcBef>
                <a:spcPts val="1000"/>
              </a:spcBef>
              <a:spcAft>
                <a:spcPts val="0"/>
              </a:spcAft>
              <a:buClr>
                <a:schemeClr val="accent1"/>
              </a:buClr>
              <a:buFont typeface="Noto Sans Symbols"/>
              <a:buNone/>
            </a:pPr>
            <a:endParaRPr sz="1800" b="0" i="0" u="none" strike="noStrike" cap="none" dirty="0">
              <a:solidFill>
                <a:schemeClr val="accen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Number of Veteran Transition specialist per region</a:t>
            </a:r>
            <a:endParaRPr/>
          </a:p>
        </p:txBody>
      </p:sp>
      <p:pic>
        <p:nvPicPr>
          <p:cNvPr id="316" name="Shape 316"/>
          <p:cNvPicPr preferRelativeResize="0"/>
          <p:nvPr/>
        </p:nvPicPr>
        <p:blipFill>
          <a:blip r:embed="rId3">
            <a:alphaModFix/>
          </a:blip>
          <a:stretch>
            <a:fillRect/>
          </a:stretch>
        </p:blipFill>
        <p:spPr>
          <a:xfrm>
            <a:off x="571500" y="2705863"/>
            <a:ext cx="11049000" cy="381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Total hired percentage per region</a:t>
            </a:r>
            <a:endParaRPr/>
          </a:p>
        </p:txBody>
      </p:sp>
      <p:pic>
        <p:nvPicPr>
          <p:cNvPr id="322" name="Shape 322"/>
          <p:cNvPicPr preferRelativeResize="0"/>
          <p:nvPr/>
        </p:nvPicPr>
        <p:blipFill>
          <a:blip r:embed="rId3">
            <a:alphaModFix/>
          </a:blip>
          <a:stretch>
            <a:fillRect/>
          </a:stretch>
        </p:blipFill>
        <p:spPr>
          <a:xfrm>
            <a:off x="1154950" y="2162876"/>
            <a:ext cx="10311450" cy="4631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Processing time by region</a:t>
            </a:r>
            <a:endParaRPr/>
          </a:p>
        </p:txBody>
      </p:sp>
      <p:sp>
        <p:nvSpPr>
          <p:cNvPr id="328" name="Shape 328"/>
          <p:cNvSpPr txBox="1"/>
          <p:nvPr/>
        </p:nvSpPr>
        <p:spPr>
          <a:xfrm>
            <a:off x="7963775" y="2815325"/>
            <a:ext cx="3899400" cy="29418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Interestingly, in both the bar graphs considered it could be clearly seen that Georgia region office in an average takes very less time for the client to be assessed and also to prepare the resume of the client after assessment.</a:t>
            </a:r>
            <a:endParaRPr sz="1800">
              <a:latin typeface="Times New Roman"/>
              <a:ea typeface="Times New Roman"/>
              <a:cs typeface="Times New Roman"/>
              <a:sym typeface="Times New Roman"/>
            </a:endParaRPr>
          </a:p>
        </p:txBody>
      </p:sp>
      <p:pic>
        <p:nvPicPr>
          <p:cNvPr id="329" name="Shape 329"/>
          <p:cNvPicPr preferRelativeResize="0"/>
          <p:nvPr/>
        </p:nvPicPr>
        <p:blipFill>
          <a:blip r:embed="rId3">
            <a:alphaModFix/>
          </a:blip>
          <a:stretch>
            <a:fillRect/>
          </a:stretch>
        </p:blipFill>
        <p:spPr>
          <a:xfrm>
            <a:off x="4287250" y="2349075"/>
            <a:ext cx="3470526" cy="4210175"/>
          </a:xfrm>
          <a:prstGeom prst="rect">
            <a:avLst/>
          </a:prstGeom>
          <a:noFill/>
          <a:ln w="9525" cap="flat" cmpd="sng">
            <a:solidFill>
              <a:srgbClr val="000000"/>
            </a:solidFill>
            <a:prstDash val="solid"/>
            <a:round/>
            <a:headEnd type="none" w="med" len="med"/>
            <a:tailEnd type="none" w="med" len="med"/>
          </a:ln>
        </p:spPr>
      </p:pic>
      <p:pic>
        <p:nvPicPr>
          <p:cNvPr id="330" name="Shape 330"/>
          <p:cNvPicPr preferRelativeResize="0"/>
          <p:nvPr/>
        </p:nvPicPr>
        <p:blipFill>
          <a:blip r:embed="rId4">
            <a:alphaModFix/>
          </a:blip>
          <a:stretch>
            <a:fillRect/>
          </a:stretch>
        </p:blipFill>
        <p:spPr>
          <a:xfrm>
            <a:off x="523500" y="2349063"/>
            <a:ext cx="3557745" cy="4210200"/>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Average time to get hired for each region</a:t>
            </a:r>
            <a:endParaRPr/>
          </a:p>
        </p:txBody>
      </p:sp>
      <p:pic>
        <p:nvPicPr>
          <p:cNvPr id="336" name="Shape 336"/>
          <p:cNvPicPr preferRelativeResize="0"/>
          <p:nvPr/>
        </p:nvPicPr>
        <p:blipFill>
          <a:blip r:embed="rId3">
            <a:alphaModFix/>
          </a:blip>
          <a:stretch>
            <a:fillRect/>
          </a:stretch>
        </p:blipFill>
        <p:spPr>
          <a:xfrm>
            <a:off x="1259675" y="2361625"/>
            <a:ext cx="3198075" cy="4243375"/>
          </a:xfrm>
          <a:prstGeom prst="rect">
            <a:avLst/>
          </a:prstGeom>
          <a:noFill/>
          <a:ln w="9525" cap="flat" cmpd="sng">
            <a:solidFill>
              <a:schemeClr val="dk1"/>
            </a:solidFill>
            <a:prstDash val="solid"/>
            <a:round/>
            <a:headEnd type="none" w="med" len="med"/>
            <a:tailEnd type="none" w="med" len="med"/>
          </a:ln>
        </p:spPr>
      </p:pic>
      <p:sp>
        <p:nvSpPr>
          <p:cNvPr id="337" name="Shape 337"/>
          <p:cNvSpPr txBox="1"/>
          <p:nvPr/>
        </p:nvSpPr>
        <p:spPr>
          <a:xfrm>
            <a:off x="5165325" y="3303950"/>
            <a:ext cx="6351900" cy="1640400"/>
          </a:xfrm>
          <a:prstGeom prst="rect">
            <a:avLst/>
          </a:prstGeom>
          <a:noFill/>
          <a:ln>
            <a:noFill/>
          </a:ln>
        </p:spPr>
        <p:txBody>
          <a:bodyPr spcFirstLastPara="1" wrap="square" lIns="91425" tIns="91425" rIns="91425" bIns="91425" anchor="t" anchorCtr="0">
            <a:noAutofit/>
          </a:bodyPr>
          <a:lstStyle/>
          <a:p>
            <a:pPr marL="457200" lvl="0" indent="-355600" rtl="0">
              <a:spcBef>
                <a:spcPts val="0"/>
              </a:spcBef>
              <a:spcAft>
                <a:spcPts val="0"/>
              </a:spcAft>
              <a:buClr>
                <a:schemeClr val="accent1"/>
              </a:buClr>
              <a:buSzPts val="2000"/>
              <a:buFont typeface="Times New Roman"/>
              <a:buChar char="➢"/>
            </a:pPr>
            <a:r>
              <a:rPr lang="en-US" sz="2000">
                <a:solidFill>
                  <a:schemeClr val="dk1"/>
                </a:solidFill>
                <a:latin typeface="Times New Roman"/>
                <a:ea typeface="Times New Roman"/>
                <a:cs typeface="Times New Roman"/>
                <a:sym typeface="Times New Roman"/>
              </a:rPr>
              <a:t>Florida ranks first with less than hundred days to get hired.</a:t>
            </a:r>
            <a:endParaRPr sz="2000">
              <a:solidFill>
                <a:schemeClr val="dk1"/>
              </a:solidFill>
              <a:latin typeface="Times New Roman"/>
              <a:ea typeface="Times New Roman"/>
              <a:cs typeface="Times New Roman"/>
              <a:sym typeface="Times New Roman"/>
            </a:endParaRPr>
          </a:p>
          <a:p>
            <a:pPr marL="0" lvl="0" indent="0" rtl="0">
              <a:spcBef>
                <a:spcPts val="0"/>
              </a:spcBef>
              <a:spcAft>
                <a:spcPts val="0"/>
              </a:spcAft>
              <a:buNone/>
            </a:pPr>
            <a:endParaRPr sz="2000">
              <a:solidFill>
                <a:schemeClr val="dk1"/>
              </a:solidFill>
              <a:latin typeface="Times New Roman"/>
              <a:ea typeface="Times New Roman"/>
              <a:cs typeface="Times New Roman"/>
              <a:sym typeface="Times New Roman"/>
            </a:endParaRPr>
          </a:p>
          <a:p>
            <a:pPr marL="457200" lvl="0" indent="-355600" rtl="0">
              <a:spcBef>
                <a:spcPts val="0"/>
              </a:spcBef>
              <a:spcAft>
                <a:spcPts val="0"/>
              </a:spcAft>
              <a:buClr>
                <a:schemeClr val="accent1"/>
              </a:buClr>
              <a:buSzPts val="2000"/>
              <a:buFont typeface="Times New Roman"/>
              <a:buChar char="➢"/>
            </a:pPr>
            <a:r>
              <a:rPr lang="en-US" sz="2000">
                <a:solidFill>
                  <a:schemeClr val="dk1"/>
                </a:solidFill>
                <a:latin typeface="Times New Roman"/>
                <a:ea typeface="Times New Roman"/>
                <a:cs typeface="Times New Roman"/>
                <a:sym typeface="Times New Roman"/>
              </a:rPr>
              <a:t>Washington is last in the list with an average greater than 140 days to get hired.</a:t>
            </a:r>
            <a:endParaRPr sz="2000">
              <a:solidFill>
                <a:schemeClr val="dk1"/>
              </a:solidFill>
              <a:latin typeface="Times New Roman"/>
              <a:ea typeface="Times New Roman"/>
              <a:cs typeface="Times New Roman"/>
              <a:sym typeface="Times New Roman"/>
            </a:endParaRPr>
          </a:p>
          <a:p>
            <a:pPr marL="0" lvl="0" indent="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1154950" y="973675"/>
            <a:ext cx="10746300" cy="79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Relation between time to get hired and the time taken to complete processes(by region)</a:t>
            </a:r>
            <a:endParaRPr/>
          </a:p>
        </p:txBody>
      </p:sp>
      <p:pic>
        <p:nvPicPr>
          <p:cNvPr id="343" name="Shape 343"/>
          <p:cNvPicPr preferRelativeResize="0"/>
          <p:nvPr/>
        </p:nvPicPr>
        <p:blipFill>
          <a:blip r:embed="rId3">
            <a:alphaModFix/>
          </a:blip>
          <a:stretch>
            <a:fillRect/>
          </a:stretch>
        </p:blipFill>
        <p:spPr>
          <a:xfrm>
            <a:off x="681150" y="2728276"/>
            <a:ext cx="6596199" cy="3646925"/>
          </a:xfrm>
          <a:prstGeom prst="rect">
            <a:avLst/>
          </a:prstGeom>
          <a:noFill/>
          <a:ln w="9525" cap="flat" cmpd="sng">
            <a:solidFill>
              <a:srgbClr val="000000"/>
            </a:solidFill>
            <a:prstDash val="solid"/>
            <a:round/>
            <a:headEnd type="none" w="med" len="med"/>
            <a:tailEnd type="none" w="med" len="med"/>
          </a:ln>
        </p:spPr>
      </p:pic>
      <p:sp>
        <p:nvSpPr>
          <p:cNvPr id="344" name="Shape 344"/>
          <p:cNvSpPr txBox="1"/>
          <p:nvPr/>
        </p:nvSpPr>
        <p:spPr>
          <a:xfrm>
            <a:off x="7556650" y="2728275"/>
            <a:ext cx="4344600" cy="38043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Clr>
                <a:schemeClr val="accent1"/>
              </a:buClr>
              <a:buSzPts val="1800"/>
              <a:buFont typeface="Times New Roman"/>
              <a:buChar char="➢"/>
            </a:pPr>
            <a:r>
              <a:rPr lang="en-US" sz="1800">
                <a:solidFill>
                  <a:schemeClr val="dk1"/>
                </a:solidFill>
                <a:latin typeface="Times New Roman"/>
                <a:ea typeface="Times New Roman"/>
                <a:cs typeface="Times New Roman"/>
                <a:sym typeface="Times New Roman"/>
              </a:rPr>
              <a:t>The intensity of the color represents the time to get hired and the size of the blocks represent the time taken for the various processes by the employees</a:t>
            </a:r>
            <a:endParaRPr sz="1800">
              <a:solidFill>
                <a:schemeClr val="dk1"/>
              </a:solidFill>
              <a:latin typeface="Times New Roman"/>
              <a:ea typeface="Times New Roman"/>
              <a:cs typeface="Times New Roman"/>
              <a:sym typeface="Times New Roman"/>
            </a:endParaRPr>
          </a:p>
          <a:p>
            <a:pPr marL="457200" lvl="0" indent="-342900" algn="just" rtl="0">
              <a:spcBef>
                <a:spcPts val="0"/>
              </a:spcBef>
              <a:spcAft>
                <a:spcPts val="0"/>
              </a:spcAft>
              <a:buClr>
                <a:schemeClr val="accent1"/>
              </a:buClr>
              <a:buSzPts val="1800"/>
              <a:buFont typeface="Times New Roman"/>
              <a:buChar char="➢"/>
            </a:pPr>
            <a:r>
              <a:rPr lang="en-US" sz="1800">
                <a:solidFill>
                  <a:schemeClr val="dk1"/>
                </a:solidFill>
                <a:latin typeface="Times New Roman"/>
                <a:ea typeface="Times New Roman"/>
                <a:cs typeface="Times New Roman"/>
                <a:sym typeface="Times New Roman"/>
              </a:rPr>
              <a:t>An exact relationship could not be inferred from the tree map</a:t>
            </a:r>
            <a:endParaRPr sz="1800">
              <a:solidFill>
                <a:schemeClr val="dk1"/>
              </a:solidFill>
              <a:latin typeface="Times New Roman"/>
              <a:ea typeface="Times New Roman"/>
              <a:cs typeface="Times New Roman"/>
              <a:sym typeface="Times New Roman"/>
            </a:endParaRPr>
          </a:p>
          <a:p>
            <a:pPr marL="457200" lvl="0" indent="-342900" algn="just">
              <a:spcBef>
                <a:spcPts val="0"/>
              </a:spcBef>
              <a:spcAft>
                <a:spcPts val="0"/>
              </a:spcAft>
              <a:buClr>
                <a:schemeClr val="accent1"/>
              </a:buClr>
              <a:buSzPts val="1800"/>
              <a:buFont typeface="Times New Roman"/>
              <a:buChar char="➢"/>
            </a:pPr>
            <a:r>
              <a:rPr lang="en-US" sz="1800">
                <a:solidFill>
                  <a:schemeClr val="dk1"/>
                </a:solidFill>
                <a:latin typeface="Times New Roman"/>
                <a:ea typeface="Times New Roman"/>
                <a:cs typeface="Times New Roman"/>
                <a:sym typeface="Times New Roman"/>
              </a:rPr>
              <a:t>It can be seen that in Florida region time taken for the process is less and also the clients get hired quickly.  Though, people take more time to get hired in Georgia, the time taken for the process is less.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Number of veterans hired under Veteran Transition Specialist </a:t>
            </a:r>
            <a:endParaRPr/>
          </a:p>
        </p:txBody>
      </p:sp>
      <p:pic>
        <p:nvPicPr>
          <p:cNvPr id="350" name="Shape 350"/>
          <p:cNvPicPr preferRelativeResize="0"/>
          <p:nvPr/>
        </p:nvPicPr>
        <p:blipFill>
          <a:blip r:embed="rId3">
            <a:alphaModFix/>
          </a:blip>
          <a:stretch>
            <a:fillRect/>
          </a:stretch>
        </p:blipFill>
        <p:spPr>
          <a:xfrm>
            <a:off x="684950" y="2834800"/>
            <a:ext cx="6868700" cy="3440375"/>
          </a:xfrm>
          <a:prstGeom prst="rect">
            <a:avLst/>
          </a:prstGeom>
          <a:noFill/>
          <a:ln w="9525" cap="flat" cmpd="sng">
            <a:solidFill>
              <a:srgbClr val="000000"/>
            </a:solidFill>
            <a:prstDash val="solid"/>
            <a:round/>
            <a:headEnd type="none" w="med" len="med"/>
            <a:tailEnd type="none" w="med" len="med"/>
          </a:ln>
        </p:spPr>
      </p:pic>
      <p:sp>
        <p:nvSpPr>
          <p:cNvPr id="351" name="Shape 351"/>
          <p:cNvSpPr txBox="1"/>
          <p:nvPr/>
        </p:nvSpPr>
        <p:spPr>
          <a:xfrm>
            <a:off x="8012325" y="2953150"/>
            <a:ext cx="3853500" cy="3000000"/>
          </a:xfrm>
          <a:prstGeom prst="rect">
            <a:avLst/>
          </a:prstGeom>
          <a:noFill/>
          <a:ln>
            <a:noFill/>
          </a:ln>
        </p:spPr>
        <p:txBody>
          <a:bodyPr spcFirstLastPara="1" wrap="square" lIns="91425" tIns="91425" rIns="91425" bIns="91425" anchor="ctr" anchorCtr="0">
            <a:noAutofit/>
          </a:bodyPr>
          <a:lstStyle/>
          <a:p>
            <a:pPr marL="457200" lvl="0" indent="-355600" rtl="0">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top three veteran transition specialist who have the highest number of veterans hired under them are from Georgia</a:t>
            </a:r>
            <a:endParaRPr sz="2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118528" y="9645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Inference and recommendations</a:t>
            </a:r>
            <a:endParaRPr/>
          </a:p>
        </p:txBody>
      </p:sp>
      <p:sp>
        <p:nvSpPr>
          <p:cNvPr id="357" name="Shape 357"/>
          <p:cNvSpPr txBox="1">
            <a:spLocks noGrp="1"/>
          </p:cNvSpPr>
          <p:nvPr>
            <p:ph type="body" idx="1"/>
          </p:nvPr>
        </p:nvSpPr>
        <p:spPr>
          <a:xfrm>
            <a:off x="267600" y="2229650"/>
            <a:ext cx="11656800" cy="4437300"/>
          </a:xfrm>
          <a:prstGeom prst="rect">
            <a:avLst/>
          </a:prstGeom>
        </p:spPr>
        <p:txBody>
          <a:bodyPr spcFirstLastPara="1" wrap="square" lIns="91425" tIns="91425" rIns="91425" bIns="91425" anchor="t" anchorCtr="0">
            <a:noAutofit/>
          </a:bodyPr>
          <a:lstStyle/>
          <a:p>
            <a:pPr marL="457200" lvl="0" indent="-355600" algn="just"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Systematic maintenance of  employee records required.Majority of the employee’s region were missing.</a:t>
            </a:r>
            <a:endParaRPr sz="2000">
              <a:latin typeface="Times New Roman"/>
              <a:ea typeface="Times New Roman"/>
              <a:cs typeface="Times New Roman"/>
              <a:sym typeface="Times New Roman"/>
            </a:endParaRPr>
          </a:p>
          <a:p>
            <a:pPr marL="0" lvl="0" indent="0" algn="just" rtl="0">
              <a:spcBef>
                <a:spcPts val="1000"/>
              </a:spcBef>
              <a:spcAft>
                <a:spcPts val="0"/>
              </a:spcAft>
              <a:buNone/>
            </a:pPr>
            <a:endParaRPr sz="2000">
              <a:latin typeface="Times New Roman"/>
              <a:ea typeface="Times New Roman"/>
              <a:cs typeface="Times New Roman"/>
              <a:sym typeface="Times New Roman"/>
            </a:endParaRPr>
          </a:p>
          <a:p>
            <a:pPr marL="457200" lvl="0" indent="-355600" algn="just"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Georgia had the maximum number of clients.The number of veteran transition specialist wasn’t distributed proportionally.Reallocation of veteran transition specialists required to maintain a balanced employee to client ratio.</a:t>
            </a:r>
            <a:endParaRPr sz="2000">
              <a:latin typeface="Times New Roman"/>
              <a:ea typeface="Times New Roman"/>
              <a:cs typeface="Times New Roman"/>
              <a:sym typeface="Times New Roman"/>
            </a:endParaRPr>
          </a:p>
          <a:p>
            <a:pPr marL="0" lvl="0" indent="0" algn="just" rtl="0">
              <a:spcBef>
                <a:spcPts val="1000"/>
              </a:spcBef>
              <a:spcAft>
                <a:spcPts val="0"/>
              </a:spcAft>
              <a:buNone/>
            </a:pPr>
            <a:endParaRPr sz="2000">
              <a:latin typeface="Times New Roman"/>
              <a:ea typeface="Times New Roman"/>
              <a:cs typeface="Times New Roman"/>
              <a:sym typeface="Times New Roman"/>
            </a:endParaRPr>
          </a:p>
          <a:p>
            <a:pPr marL="457200" lvl="0" indent="-355600" algn="just"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Though Georgia had the maximum number of clients,the conversion rate for Georgia was less than average. More veteran transition specialists can be deployed here and a deep dive analysis could be carried out to find the reason for the same.</a:t>
            </a:r>
            <a:endParaRPr sz="2000">
              <a:latin typeface="Times New Roman"/>
              <a:ea typeface="Times New Roman"/>
              <a:cs typeface="Times New Roman"/>
              <a:sym typeface="Times New Roman"/>
            </a:endParaRPr>
          </a:p>
          <a:p>
            <a:pPr marL="0" lvl="0" indent="0" algn="just">
              <a:spcBef>
                <a:spcPts val="100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Business problem 2</a:t>
            </a:r>
            <a:endParaRPr/>
          </a:p>
        </p:txBody>
      </p:sp>
      <p:sp>
        <p:nvSpPr>
          <p:cNvPr id="363" name="Shape 363"/>
          <p:cNvSpPr txBox="1"/>
          <p:nvPr/>
        </p:nvSpPr>
        <p:spPr>
          <a:xfrm>
            <a:off x="442450" y="2526600"/>
            <a:ext cx="11613300" cy="30000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Is it possible to correlate client and employer demographic data (candidate qualifications, geography, industry, desired career fields etc.) and our current method of matching clients with potential employers to identify new effective ways to help clients connect with companies we’ve built relationships with?</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Data preparation</a:t>
            </a:r>
            <a:endParaRPr/>
          </a:p>
        </p:txBody>
      </p:sp>
      <p:sp>
        <p:nvSpPr>
          <p:cNvPr id="369" name="Shape 369"/>
          <p:cNvSpPr txBox="1"/>
          <p:nvPr/>
        </p:nvSpPr>
        <p:spPr>
          <a:xfrm>
            <a:off x="461150" y="2304050"/>
            <a:ext cx="11983500" cy="44157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Data Preparation:</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Clients who had a confirmed hired date were considered as hired.</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The dataset had to be cleaned first, column which had more than 70% of missing values were removed.</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From the final data set prepared the following were selected as independent and target variables.</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Target Variable – Hired or Not</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Independent Variables:</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Areas of Experience</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Disability Rating</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Education Summary</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Summary of Qualification</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Desired geographic location</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Desired industry to work in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Text Mining of Text variables</a:t>
            </a:r>
            <a:endParaRPr/>
          </a:p>
        </p:txBody>
      </p:sp>
      <p:pic>
        <p:nvPicPr>
          <p:cNvPr id="375" name="Shape 375"/>
          <p:cNvPicPr preferRelativeResize="0"/>
          <p:nvPr/>
        </p:nvPicPr>
        <p:blipFill>
          <a:blip r:embed="rId3">
            <a:alphaModFix/>
          </a:blip>
          <a:stretch>
            <a:fillRect/>
          </a:stretch>
        </p:blipFill>
        <p:spPr>
          <a:xfrm>
            <a:off x="1993200" y="2634753"/>
            <a:ext cx="8402049" cy="2194775"/>
          </a:xfrm>
          <a:prstGeom prst="rect">
            <a:avLst/>
          </a:prstGeom>
          <a:noFill/>
          <a:ln w="9525" cap="flat" cmpd="sng">
            <a:solidFill>
              <a:srgbClr val="000000"/>
            </a:solidFill>
            <a:prstDash val="solid"/>
            <a:round/>
            <a:headEnd type="none" w="med" len="med"/>
            <a:tailEnd type="none" w="med" len="med"/>
          </a:ln>
        </p:spPr>
      </p:pic>
      <p:sp>
        <p:nvSpPr>
          <p:cNvPr id="376" name="Shape 376"/>
          <p:cNvSpPr txBox="1"/>
          <p:nvPr/>
        </p:nvSpPr>
        <p:spPr>
          <a:xfrm>
            <a:off x="573450" y="5151750"/>
            <a:ext cx="11268600" cy="1381500"/>
          </a:xfrm>
          <a:prstGeom prst="rect">
            <a:avLst/>
          </a:prstGeom>
          <a:noFill/>
          <a:ln>
            <a:noFill/>
          </a:ln>
        </p:spPr>
        <p:txBody>
          <a:bodyPr spcFirstLastPara="1" wrap="square" lIns="91425" tIns="91425" rIns="91425" bIns="91425" anchor="ctr" anchorCtr="0">
            <a:noAutofit/>
          </a:bodyPr>
          <a:lstStyle/>
          <a:p>
            <a:pPr marL="457200" lvl="0" indent="-355600" algn="just" rtl="0">
              <a:lnSpc>
                <a:spcPct val="115000"/>
              </a:lnSpc>
              <a:spcBef>
                <a:spcPts val="0"/>
              </a:spcBef>
              <a:spcAft>
                <a:spcPts val="0"/>
              </a:spcAft>
              <a:buClr>
                <a:schemeClr val="accent1"/>
              </a:buClr>
              <a:buSzPts val="2000"/>
              <a:buFont typeface="Times New Roman"/>
              <a:buChar char="➢"/>
            </a:pPr>
            <a:r>
              <a:rPr lang="en-US" sz="2000">
                <a:latin typeface="Times New Roman"/>
                <a:ea typeface="Times New Roman"/>
                <a:cs typeface="Times New Roman"/>
                <a:sym typeface="Times New Roman"/>
              </a:rPr>
              <a:t>Three variables  namely Areas of Experience, Education Summary and Summary of Qualification were text.</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accent1"/>
              </a:buClr>
              <a:buSzPts val="2000"/>
              <a:buFont typeface="Times New Roman"/>
              <a:buChar char="➢"/>
            </a:pPr>
            <a:r>
              <a:rPr lang="en-US" sz="2000">
                <a:latin typeface="Times New Roman"/>
                <a:ea typeface="Times New Roman"/>
                <a:cs typeface="Times New Roman"/>
                <a:sym typeface="Times New Roman"/>
              </a:rPr>
              <a:t>Hence text mining was chosen to be done to obtain text topics and categorize each record into the text topics.</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2"/>
              </a:buClr>
              <a:buFont typeface="Century Gothic"/>
              <a:buNone/>
            </a:pPr>
            <a:r>
              <a:rPr lang="en-US" sz="3600" b="0" i="0" u="none" strike="noStrike" cap="none">
                <a:solidFill>
                  <a:schemeClr val="lt2"/>
                </a:solidFill>
                <a:latin typeface="Century Gothic"/>
                <a:ea typeface="Century Gothic"/>
                <a:cs typeface="Century Gothic"/>
                <a:sym typeface="Century Gothic"/>
              </a:rPr>
              <a:t>Company Background</a:t>
            </a:r>
            <a:endParaRPr/>
          </a:p>
        </p:txBody>
      </p:sp>
      <p:sp>
        <p:nvSpPr>
          <p:cNvPr id="266" name="Shape 266"/>
          <p:cNvSpPr txBox="1">
            <a:spLocks noGrp="1"/>
          </p:cNvSpPr>
          <p:nvPr>
            <p:ph type="body" idx="1"/>
          </p:nvPr>
        </p:nvSpPr>
        <p:spPr>
          <a:xfrm>
            <a:off x="618200" y="2638425"/>
            <a:ext cx="11108400" cy="3714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chemeClr val="accent1"/>
              </a:buClr>
              <a:buSzPts val="1760"/>
              <a:buFont typeface="Noto Sans Symbols"/>
              <a:buChar char="▶"/>
            </a:pPr>
            <a:r>
              <a:rPr lang="en-US" sz="2200" b="0" i="0" u="none" strike="noStrike" cap="none">
                <a:solidFill>
                  <a:srgbClr val="3F3F3F"/>
                </a:solidFill>
                <a:latin typeface="Times New Roman"/>
                <a:ea typeface="Times New Roman"/>
                <a:cs typeface="Times New Roman"/>
                <a:sym typeface="Times New Roman"/>
              </a:rPr>
              <a:t>Hire Heroes USA is a non-profit organization which empowers U.S. military members, veterans and military spouses to succeed in the civilian workforce through free, individualized career coaching programs. </a:t>
            </a:r>
            <a:endParaRPr/>
          </a:p>
          <a:p>
            <a:pPr marL="342900" marR="0" lvl="0" indent="-342900" algn="just" rtl="0">
              <a:lnSpc>
                <a:spcPct val="90000"/>
              </a:lnSpc>
              <a:spcBef>
                <a:spcPts val="1000"/>
              </a:spcBef>
              <a:spcAft>
                <a:spcPts val="0"/>
              </a:spcAft>
              <a:buClr>
                <a:schemeClr val="accent1"/>
              </a:buClr>
              <a:buSzPts val="1760"/>
              <a:buFont typeface="Noto Sans Symbols"/>
              <a:buChar char="▶"/>
            </a:pPr>
            <a:r>
              <a:rPr lang="en-US" sz="2200" b="0" i="0" u="none" strike="noStrike" cap="none">
                <a:solidFill>
                  <a:srgbClr val="3F3F3F"/>
                </a:solidFill>
                <a:latin typeface="Times New Roman"/>
                <a:ea typeface="Times New Roman"/>
                <a:cs typeface="Times New Roman"/>
                <a:sym typeface="Times New Roman"/>
              </a:rPr>
              <a:t>Hire Heroes USA has built a national reputation of excellence for helping veterans find jobs: now at the rate of more than 60 veterans confirmed hired every week.</a:t>
            </a:r>
            <a:endParaRPr sz="2200" b="0" i="0" u="none" strike="noStrike" cap="none">
              <a:solidFill>
                <a:srgbClr val="3F3F3F"/>
              </a:solidFill>
              <a:latin typeface="Times New Roman"/>
              <a:ea typeface="Times New Roman"/>
              <a:cs typeface="Times New Roman"/>
              <a:sym typeface="Times New Roman"/>
            </a:endParaRPr>
          </a:p>
          <a:p>
            <a:pPr marL="342900" marR="0" lvl="0" indent="-342900" algn="just" rtl="0">
              <a:lnSpc>
                <a:spcPct val="90000"/>
              </a:lnSpc>
              <a:spcBef>
                <a:spcPts val="1000"/>
              </a:spcBef>
              <a:spcAft>
                <a:spcPts val="0"/>
              </a:spcAft>
              <a:buClr>
                <a:schemeClr val="accent1"/>
              </a:buClr>
              <a:buSzPts val="1760"/>
              <a:buFont typeface="Noto Sans Symbols"/>
              <a:buChar char="▶"/>
            </a:pPr>
            <a:r>
              <a:rPr lang="en-US" sz="2200" b="1" i="0" u="none" strike="noStrike" cap="none">
                <a:solidFill>
                  <a:srgbClr val="3F3F3F"/>
                </a:solidFill>
                <a:latin typeface="Times New Roman"/>
                <a:ea typeface="Times New Roman"/>
                <a:cs typeface="Times New Roman"/>
                <a:sym typeface="Times New Roman"/>
              </a:rPr>
              <a:t>Founded:</a:t>
            </a:r>
            <a:r>
              <a:rPr lang="en-US" sz="2200" b="0" i="0" u="none" strike="noStrike" cap="none">
                <a:solidFill>
                  <a:srgbClr val="3F3F3F"/>
                </a:solidFill>
                <a:latin typeface="Times New Roman"/>
                <a:ea typeface="Times New Roman"/>
                <a:cs typeface="Times New Roman"/>
                <a:sym typeface="Times New Roman"/>
              </a:rPr>
              <a:t> 2005, by John Bardis, former CEO of MedAssets </a:t>
            </a:r>
            <a:endParaRPr sz="2200" b="0" i="0" u="none" strike="noStrike" cap="none">
              <a:solidFill>
                <a:srgbClr val="3F3F3F"/>
              </a:solidFill>
              <a:latin typeface="Times New Roman"/>
              <a:ea typeface="Times New Roman"/>
              <a:cs typeface="Times New Roman"/>
              <a:sym typeface="Times New Roman"/>
            </a:endParaRPr>
          </a:p>
          <a:p>
            <a:pPr marL="342900" marR="0" lvl="0" indent="-342900" algn="just" rtl="0">
              <a:lnSpc>
                <a:spcPct val="90000"/>
              </a:lnSpc>
              <a:spcBef>
                <a:spcPts val="1000"/>
              </a:spcBef>
              <a:spcAft>
                <a:spcPts val="0"/>
              </a:spcAft>
              <a:buClr>
                <a:schemeClr val="accent1"/>
              </a:buClr>
              <a:buSzPts val="1760"/>
              <a:buFont typeface="Noto Sans Symbols"/>
              <a:buChar char="▶"/>
            </a:pPr>
            <a:r>
              <a:rPr lang="en-US" sz="2200" b="1" i="0" u="none" strike="noStrike" cap="none">
                <a:solidFill>
                  <a:srgbClr val="3F3F3F"/>
                </a:solidFill>
                <a:latin typeface="Times New Roman"/>
                <a:ea typeface="Times New Roman"/>
                <a:cs typeface="Times New Roman"/>
                <a:sym typeface="Times New Roman"/>
              </a:rPr>
              <a:t>Headquarters:</a:t>
            </a:r>
            <a:r>
              <a:rPr lang="en-US" sz="2200" b="0" i="0" u="none" strike="noStrike" cap="none">
                <a:solidFill>
                  <a:srgbClr val="3F3F3F"/>
                </a:solidFill>
                <a:latin typeface="Times New Roman"/>
                <a:ea typeface="Times New Roman"/>
                <a:cs typeface="Times New Roman"/>
                <a:sym typeface="Times New Roman"/>
              </a:rPr>
              <a:t> Alpharetta Georgia, United States.</a:t>
            </a:r>
            <a:endParaRPr sz="2200" b="0" i="0" u="none" strike="noStrike" cap="none">
              <a:solidFill>
                <a:srgbClr val="3F3F3F"/>
              </a:solidFill>
              <a:latin typeface="Times New Roman"/>
              <a:ea typeface="Times New Roman"/>
              <a:cs typeface="Times New Roman"/>
              <a:sym typeface="Times New Roman"/>
            </a:endParaRPr>
          </a:p>
          <a:p>
            <a:pPr marL="342900" marR="0" lvl="0" indent="-342900" algn="just" rtl="0">
              <a:lnSpc>
                <a:spcPct val="90000"/>
              </a:lnSpc>
              <a:spcBef>
                <a:spcPts val="1000"/>
              </a:spcBef>
              <a:spcAft>
                <a:spcPts val="0"/>
              </a:spcAft>
              <a:buClr>
                <a:schemeClr val="accent1"/>
              </a:buClr>
              <a:buSzPts val="1760"/>
              <a:buFont typeface="Noto Sans Symbols"/>
              <a:buChar char="▶"/>
            </a:pPr>
            <a:r>
              <a:rPr lang="en-US" sz="2200" b="1" i="0" u="none" strike="noStrike" cap="none">
                <a:solidFill>
                  <a:srgbClr val="3F3F3F"/>
                </a:solidFill>
                <a:latin typeface="Times New Roman"/>
                <a:ea typeface="Times New Roman"/>
                <a:cs typeface="Times New Roman"/>
                <a:sym typeface="Times New Roman"/>
              </a:rPr>
              <a:t>Number of locations:</a:t>
            </a:r>
            <a:r>
              <a:rPr lang="en-US" sz="2200" b="0" i="0" u="none" strike="noStrike" cap="none">
                <a:solidFill>
                  <a:srgbClr val="3F3F3F"/>
                </a:solidFill>
                <a:latin typeface="Times New Roman"/>
                <a:ea typeface="Times New Roman"/>
                <a:cs typeface="Times New Roman"/>
                <a:sym typeface="Times New Roman"/>
              </a:rPr>
              <a:t> 7</a:t>
            </a:r>
            <a:endParaRPr sz="2200" b="0" i="0" u="none" strike="noStrike" cap="none">
              <a:solidFill>
                <a:srgbClr val="3F3F3F"/>
              </a:solidFill>
              <a:latin typeface="Times New Roman"/>
              <a:ea typeface="Times New Roman"/>
              <a:cs typeface="Times New Roman"/>
              <a:sym typeface="Times New Roman"/>
            </a:endParaRPr>
          </a:p>
          <a:p>
            <a:pPr marL="342900" marR="0" lvl="0" indent="-251459" algn="just" rtl="0">
              <a:lnSpc>
                <a:spcPct val="90000"/>
              </a:lnSpc>
              <a:spcBef>
                <a:spcPts val="1000"/>
              </a:spcBef>
              <a:spcAft>
                <a:spcPts val="0"/>
              </a:spcAft>
              <a:buClr>
                <a:schemeClr val="accent1"/>
              </a:buClr>
              <a:buSzPts val="1440"/>
              <a:buFont typeface="Noto Sans Symbols"/>
              <a:buNone/>
            </a:pPr>
            <a:endParaRPr sz="1800" b="0" i="0" u="none" strike="noStrike" cap="none">
              <a:solidFill>
                <a:srgbClr val="3F3F3F"/>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Text Topics of each text variable</a:t>
            </a:r>
            <a:endParaRPr/>
          </a:p>
        </p:txBody>
      </p:sp>
      <p:sp>
        <p:nvSpPr>
          <p:cNvPr id="382" name="Shape 382"/>
          <p:cNvSpPr txBox="1"/>
          <p:nvPr/>
        </p:nvSpPr>
        <p:spPr>
          <a:xfrm>
            <a:off x="180450" y="3783925"/>
            <a:ext cx="4155000" cy="1647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Summary of Qualification:</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1 – Fast and Dynamic</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2 – Logical  and critical thinking</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3 – Culturally Interactive Quality</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4 -  System Maintenance</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5 – Human Resource</a:t>
            </a:r>
            <a:endParaRPr sz="1600">
              <a:latin typeface="Times New Roman"/>
              <a:ea typeface="Times New Roman"/>
              <a:cs typeface="Times New Roman"/>
              <a:sym typeface="Times New Roman"/>
            </a:endParaRPr>
          </a:p>
        </p:txBody>
      </p:sp>
      <p:pic>
        <p:nvPicPr>
          <p:cNvPr id="383" name="Shape 383"/>
          <p:cNvPicPr preferRelativeResize="0"/>
          <p:nvPr/>
        </p:nvPicPr>
        <p:blipFill>
          <a:blip r:embed="rId3">
            <a:alphaModFix/>
          </a:blip>
          <a:stretch>
            <a:fillRect/>
          </a:stretch>
        </p:blipFill>
        <p:spPr>
          <a:xfrm>
            <a:off x="56200" y="2116738"/>
            <a:ext cx="4692300" cy="1556100"/>
          </a:xfrm>
          <a:prstGeom prst="rect">
            <a:avLst/>
          </a:prstGeom>
          <a:noFill/>
          <a:ln>
            <a:noFill/>
          </a:ln>
        </p:spPr>
      </p:pic>
      <p:pic>
        <p:nvPicPr>
          <p:cNvPr id="384" name="Shape 384"/>
          <p:cNvPicPr preferRelativeResize="0"/>
          <p:nvPr/>
        </p:nvPicPr>
        <p:blipFill>
          <a:blip r:embed="rId4">
            <a:alphaModFix/>
          </a:blip>
          <a:stretch>
            <a:fillRect/>
          </a:stretch>
        </p:blipFill>
        <p:spPr>
          <a:xfrm>
            <a:off x="4018650" y="3513375"/>
            <a:ext cx="4543052" cy="1647900"/>
          </a:xfrm>
          <a:prstGeom prst="rect">
            <a:avLst/>
          </a:prstGeom>
          <a:noFill/>
          <a:ln>
            <a:noFill/>
          </a:ln>
        </p:spPr>
      </p:pic>
      <p:sp>
        <p:nvSpPr>
          <p:cNvPr id="385" name="Shape 385"/>
          <p:cNvSpPr txBox="1"/>
          <p:nvPr/>
        </p:nvSpPr>
        <p:spPr>
          <a:xfrm>
            <a:off x="3899025" y="5161275"/>
            <a:ext cx="4967700" cy="1647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Areas of experience:</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1 – Data Analytics</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2 – Strategic planning and operations Management</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3 – Quality Assurance</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4 – Customer Service</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5 – Logistics and Process control</a:t>
            </a:r>
            <a:endParaRPr sz="1600">
              <a:latin typeface="Times New Roman"/>
              <a:ea typeface="Times New Roman"/>
              <a:cs typeface="Times New Roman"/>
              <a:sym typeface="Times New Roman"/>
            </a:endParaRPr>
          </a:p>
        </p:txBody>
      </p:sp>
      <p:pic>
        <p:nvPicPr>
          <p:cNvPr id="386" name="Shape 386"/>
          <p:cNvPicPr preferRelativeResize="0"/>
          <p:nvPr/>
        </p:nvPicPr>
        <p:blipFill>
          <a:blip r:embed="rId5">
            <a:alphaModFix/>
          </a:blip>
          <a:stretch>
            <a:fillRect/>
          </a:stretch>
        </p:blipFill>
        <p:spPr>
          <a:xfrm>
            <a:off x="7868675" y="2116750"/>
            <a:ext cx="4155000" cy="1556100"/>
          </a:xfrm>
          <a:prstGeom prst="rect">
            <a:avLst/>
          </a:prstGeom>
          <a:noFill/>
          <a:ln>
            <a:noFill/>
          </a:ln>
        </p:spPr>
      </p:pic>
      <p:sp>
        <p:nvSpPr>
          <p:cNvPr id="387" name="Shape 387"/>
          <p:cNvSpPr txBox="1"/>
          <p:nvPr/>
        </p:nvSpPr>
        <p:spPr>
          <a:xfrm>
            <a:off x="8771025" y="3672850"/>
            <a:ext cx="3420900" cy="1647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Education summary:</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1 – High school graduate</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2 - MBA</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3 – College graduate</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4 – Diploma or bachelor degree</a:t>
            </a:r>
            <a:endParaRPr sz="16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600">
                <a:latin typeface="Times New Roman"/>
                <a:ea typeface="Times New Roman"/>
                <a:cs typeface="Times New Roman"/>
                <a:sym typeface="Times New Roman"/>
              </a:rPr>
              <a:t>Cluster 5 – Law related degree</a:t>
            </a:r>
            <a:endParaRPr sz="16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Modeling</a:t>
            </a:r>
            <a:endParaRPr/>
          </a:p>
        </p:txBody>
      </p:sp>
      <p:sp>
        <p:nvSpPr>
          <p:cNvPr id="393" name="Shape 393"/>
          <p:cNvSpPr txBox="1"/>
          <p:nvPr/>
        </p:nvSpPr>
        <p:spPr>
          <a:xfrm>
            <a:off x="469225" y="2273975"/>
            <a:ext cx="11506200" cy="1979100"/>
          </a:xfrm>
          <a:prstGeom prst="rect">
            <a:avLst/>
          </a:prstGeom>
          <a:noFill/>
          <a:ln>
            <a:noFill/>
          </a:ln>
        </p:spPr>
        <p:txBody>
          <a:bodyPr spcFirstLastPara="1" wrap="square" lIns="91425" tIns="91425" rIns="91425" bIns="91425" anchor="ctr" anchorCtr="0">
            <a:noAutofit/>
          </a:bodyPr>
          <a:lstStyle/>
          <a:p>
            <a:pPr marL="457200" lvl="0" indent="-342900" algn="just" rtl="0">
              <a:lnSpc>
                <a:spcPct val="115000"/>
              </a:lnSpc>
              <a:spcBef>
                <a:spcPts val="0"/>
              </a:spcBef>
              <a:spcAft>
                <a:spcPts val="0"/>
              </a:spcAft>
              <a:buClr>
                <a:schemeClr val="accent1"/>
              </a:buClr>
              <a:buSzPts val="1800"/>
              <a:buFont typeface="Times New Roman"/>
              <a:buChar char="➢"/>
            </a:pPr>
            <a:r>
              <a:rPr lang="en-US" sz="1800">
                <a:latin typeface="Times New Roman"/>
                <a:ea typeface="Times New Roman"/>
                <a:cs typeface="Times New Roman"/>
                <a:sym typeface="Times New Roman"/>
              </a:rPr>
              <a:t>Logistics regression and decision trees were considered appropriate for this case as the target variable is binary. These two models were run and compared to predict the likelihood of being hired.</a:t>
            </a:r>
            <a:endParaRPr sz="180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accent1"/>
              </a:buClr>
              <a:buSzPts val="1800"/>
              <a:buFont typeface="Times New Roman"/>
              <a:buChar char="➢"/>
            </a:pPr>
            <a:r>
              <a:rPr lang="en-US" sz="1800">
                <a:latin typeface="Times New Roman"/>
                <a:ea typeface="Times New Roman"/>
                <a:cs typeface="Times New Roman"/>
                <a:sym typeface="Times New Roman"/>
              </a:rPr>
              <a:t>Data was portioned into train and validate in the ratio 3:2.</a:t>
            </a:r>
            <a:endParaRPr sz="1800">
              <a:latin typeface="Times New Roman"/>
              <a:ea typeface="Times New Roman"/>
              <a:cs typeface="Times New Roman"/>
              <a:sym typeface="Times New Roman"/>
            </a:endParaRPr>
          </a:p>
        </p:txBody>
      </p:sp>
      <p:pic>
        <p:nvPicPr>
          <p:cNvPr id="394" name="Shape 394"/>
          <p:cNvPicPr preferRelativeResize="0"/>
          <p:nvPr/>
        </p:nvPicPr>
        <p:blipFill>
          <a:blip r:embed="rId3">
            <a:alphaModFix/>
          </a:blip>
          <a:stretch>
            <a:fillRect/>
          </a:stretch>
        </p:blipFill>
        <p:spPr>
          <a:xfrm>
            <a:off x="581375" y="4578000"/>
            <a:ext cx="11394050" cy="1552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Model comparison results</a:t>
            </a:r>
            <a:endParaRPr/>
          </a:p>
        </p:txBody>
      </p:sp>
      <p:pic>
        <p:nvPicPr>
          <p:cNvPr id="400" name="Shape 400"/>
          <p:cNvPicPr preferRelativeResize="0"/>
          <p:nvPr/>
        </p:nvPicPr>
        <p:blipFill>
          <a:blip r:embed="rId3">
            <a:alphaModFix/>
          </a:blip>
          <a:stretch>
            <a:fillRect/>
          </a:stretch>
        </p:blipFill>
        <p:spPr>
          <a:xfrm>
            <a:off x="5981850" y="2873662"/>
            <a:ext cx="5879999" cy="2821400"/>
          </a:xfrm>
          <a:prstGeom prst="rect">
            <a:avLst/>
          </a:prstGeom>
          <a:noFill/>
          <a:ln>
            <a:noFill/>
          </a:ln>
        </p:spPr>
      </p:pic>
      <p:pic>
        <p:nvPicPr>
          <p:cNvPr id="401" name="Shape 401"/>
          <p:cNvPicPr preferRelativeResize="0"/>
          <p:nvPr/>
        </p:nvPicPr>
        <p:blipFill>
          <a:blip r:embed="rId4">
            <a:alphaModFix/>
          </a:blip>
          <a:stretch>
            <a:fillRect/>
          </a:stretch>
        </p:blipFill>
        <p:spPr>
          <a:xfrm>
            <a:off x="101850" y="2817229"/>
            <a:ext cx="5880000" cy="2877833"/>
          </a:xfrm>
          <a:prstGeom prst="rect">
            <a:avLst/>
          </a:prstGeom>
          <a:noFill/>
          <a:ln>
            <a:noFill/>
          </a:ln>
        </p:spPr>
      </p:pic>
      <p:sp>
        <p:nvSpPr>
          <p:cNvPr id="402" name="Shape 402"/>
          <p:cNvSpPr txBox="1"/>
          <p:nvPr/>
        </p:nvSpPr>
        <p:spPr>
          <a:xfrm>
            <a:off x="649700" y="5949625"/>
            <a:ext cx="11008800" cy="613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2000">
                <a:latin typeface="Times New Roman"/>
                <a:ea typeface="Times New Roman"/>
                <a:cs typeface="Times New Roman"/>
                <a:sym typeface="Times New Roman"/>
              </a:rPr>
              <a:t>Decision tree emerges as the better model</a:t>
            </a:r>
            <a:endParaRPr sz="20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Decision Tree </a:t>
            </a:r>
            <a:endParaRPr/>
          </a:p>
        </p:txBody>
      </p:sp>
      <p:pic>
        <p:nvPicPr>
          <p:cNvPr id="408" name="Shape 408"/>
          <p:cNvPicPr preferRelativeResize="0"/>
          <p:nvPr/>
        </p:nvPicPr>
        <p:blipFill>
          <a:blip r:embed="rId3">
            <a:alphaModFix/>
          </a:blip>
          <a:stretch>
            <a:fillRect/>
          </a:stretch>
        </p:blipFill>
        <p:spPr>
          <a:xfrm>
            <a:off x="3046450" y="1828868"/>
            <a:ext cx="6963846" cy="48724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Recommendations</a:t>
            </a:r>
            <a:endParaRPr/>
          </a:p>
        </p:txBody>
      </p:sp>
      <p:sp>
        <p:nvSpPr>
          <p:cNvPr id="414" name="Shape 414"/>
          <p:cNvSpPr txBox="1">
            <a:spLocks noGrp="1"/>
          </p:cNvSpPr>
          <p:nvPr>
            <p:ph type="body" idx="1"/>
          </p:nvPr>
        </p:nvSpPr>
        <p:spPr>
          <a:xfrm>
            <a:off x="318975" y="2259425"/>
            <a:ext cx="11562900" cy="4399800"/>
          </a:xfrm>
          <a:prstGeom prst="rect">
            <a:avLst/>
          </a:prstGeom>
        </p:spPr>
        <p:txBody>
          <a:bodyPr spcFirstLastPara="1" wrap="square" lIns="91425" tIns="91425" rIns="91425" bIns="91425" anchor="t" anchorCtr="0">
            <a:noAutofit/>
          </a:bodyPr>
          <a:lstStyle/>
          <a:p>
            <a:pPr marL="342900" lvl="0" indent="-251459" rtl="0">
              <a:spcBef>
                <a:spcPts val="1000"/>
              </a:spcBef>
              <a:spcAft>
                <a:spcPts val="0"/>
              </a:spcAft>
              <a:buNone/>
            </a:pPr>
            <a:r>
              <a:rPr lang="en-US" sz="2400">
                <a:latin typeface="Times New Roman"/>
                <a:ea typeface="Times New Roman"/>
                <a:cs typeface="Times New Roman"/>
                <a:sym typeface="Times New Roman"/>
              </a:rPr>
              <a:t>   Based on the decision tree results, we have come up with the below recommendations:</a:t>
            </a:r>
            <a:endParaRPr sz="2400">
              <a:latin typeface="Times New Roman"/>
              <a:ea typeface="Times New Roman"/>
              <a:cs typeface="Times New Roman"/>
              <a:sym typeface="Times New Roman"/>
            </a:endParaRPr>
          </a:p>
          <a:p>
            <a:pPr marL="457200" lvl="0" indent="-381000" rtl="0">
              <a:spcBef>
                <a:spcPts val="1000"/>
              </a:spcBef>
              <a:spcAft>
                <a:spcPts val="0"/>
              </a:spcAft>
              <a:buSzPts val="2400"/>
              <a:buFont typeface="Times New Roman"/>
              <a:buChar char="➢"/>
            </a:pPr>
            <a:r>
              <a:rPr lang="en-US" sz="2400">
                <a:latin typeface="Times New Roman"/>
                <a:ea typeface="Times New Roman"/>
                <a:cs typeface="Times New Roman"/>
                <a:sym typeface="Times New Roman"/>
              </a:rPr>
              <a:t>Veterans who possess logical thinking skills and are fast paced  have more  probability of getting hired. Hire Heroes should train their veterans in activities that will enable the veterans to gain these skills. </a:t>
            </a:r>
            <a:endParaRPr sz="2400">
              <a:latin typeface="Times New Roman"/>
              <a:ea typeface="Times New Roman"/>
              <a:cs typeface="Times New Roman"/>
              <a:sym typeface="Times New Roman"/>
            </a:endParaRPr>
          </a:p>
          <a:p>
            <a:pPr marL="457200" lvl="0" indent="-3810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Also, MBA degree holders and veterans who are qualified in Human Resources have high probability of getting hired.</a:t>
            </a:r>
            <a:endParaRPr sz="2400">
              <a:latin typeface="Times New Roman"/>
              <a:ea typeface="Times New Roman"/>
              <a:cs typeface="Times New Roman"/>
              <a:sym typeface="Times New Roman"/>
            </a:endParaRPr>
          </a:p>
          <a:p>
            <a:pPr marL="457200" lvl="0" indent="-381000" rtl="0">
              <a:spcBef>
                <a:spcPts val="0"/>
              </a:spcBef>
              <a:spcAft>
                <a:spcPts val="0"/>
              </a:spcAft>
              <a:buSzPts val="2400"/>
              <a:buFont typeface="Times New Roman"/>
              <a:buChar char="➢"/>
            </a:pPr>
            <a:r>
              <a:rPr lang="en-US" sz="2400">
                <a:latin typeface="Times New Roman"/>
                <a:ea typeface="Times New Roman"/>
                <a:cs typeface="Times New Roman"/>
                <a:sym typeface="Times New Roman"/>
              </a:rPr>
              <a:t>Being a college graduate also plays a vital role in getting hired.</a:t>
            </a:r>
            <a:endParaRPr sz="24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a:p>
            <a:pPr marL="0" lvl="0" indent="0">
              <a:spcBef>
                <a:spcPts val="0"/>
              </a:spcBef>
              <a:spcAft>
                <a:spcPts val="0"/>
              </a:spcAft>
              <a:buClr>
                <a:schemeClr val="lt2"/>
              </a:buClr>
              <a:buFont typeface="Century Gothic"/>
              <a:buNone/>
            </a:pPr>
            <a:r>
              <a:rPr lang="en-US"/>
              <a:t>Business Problem 3	</a:t>
            </a:r>
            <a:endParaRPr/>
          </a:p>
          <a:p>
            <a:pPr marL="0" lvl="0" indent="0">
              <a:spcBef>
                <a:spcPts val="0"/>
              </a:spcBef>
              <a:spcAft>
                <a:spcPts val="0"/>
              </a:spcAft>
              <a:buNone/>
            </a:pPr>
            <a:endParaRPr/>
          </a:p>
        </p:txBody>
      </p:sp>
      <p:sp>
        <p:nvSpPr>
          <p:cNvPr id="420" name="Shape 420"/>
          <p:cNvSpPr txBox="1"/>
          <p:nvPr/>
        </p:nvSpPr>
        <p:spPr>
          <a:xfrm>
            <a:off x="590950" y="2317100"/>
            <a:ext cx="11251200" cy="4260900"/>
          </a:xfrm>
          <a:prstGeom prst="rect">
            <a:avLst/>
          </a:prstGeom>
          <a:noFill/>
          <a:ln>
            <a:noFill/>
          </a:ln>
        </p:spPr>
        <p:txBody>
          <a:bodyPr spcFirstLastPara="1" wrap="square" lIns="91425" tIns="91425" rIns="91425" bIns="91425" anchor="t" anchorCtr="0">
            <a:noAutofit/>
          </a:bodyPr>
          <a:lstStyle/>
          <a:p>
            <a:pPr marL="0" lvl="0" indent="-228600" algn="ctr" rtl="0">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marL="0" lvl="0" indent="-228600" algn="ctr" rtl="0">
              <a:lnSpc>
                <a:spcPct val="115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228600" algn="ctr" rtl="0">
              <a:lnSpc>
                <a:spcPct val="115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228600" algn="ctr" rtl="0">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Is there any relationship between the amount of time spent working with individual clients (time to complete an assessment, time to complete resume, # of logged activities, etc.) and how quickly they are employed?</a:t>
            </a:r>
            <a:endParaRPr sz="2400">
              <a:solidFill>
                <a:srgbClr val="3F3F3F"/>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2"/>
              </a:buClr>
              <a:buFont typeface="Century Gothic"/>
              <a:buNone/>
            </a:pPr>
            <a:r>
              <a:rPr lang="en-US"/>
              <a:t>Data Preparation</a:t>
            </a:r>
            <a:endParaRPr sz="3600" b="0" i="0" u="none" strike="noStrike" cap="none">
              <a:solidFill>
                <a:schemeClr val="lt2"/>
              </a:solidFill>
              <a:latin typeface="Century Gothic"/>
              <a:ea typeface="Century Gothic"/>
              <a:cs typeface="Century Gothic"/>
              <a:sym typeface="Century Gothic"/>
            </a:endParaRPr>
          </a:p>
        </p:txBody>
      </p:sp>
      <p:sp>
        <p:nvSpPr>
          <p:cNvPr id="426" name="Shape 426"/>
          <p:cNvSpPr txBox="1">
            <a:spLocks noGrp="1"/>
          </p:cNvSpPr>
          <p:nvPr>
            <p:ph type="body" idx="1"/>
          </p:nvPr>
        </p:nvSpPr>
        <p:spPr>
          <a:xfrm>
            <a:off x="558400" y="2291825"/>
            <a:ext cx="11447400" cy="4489800"/>
          </a:xfrm>
          <a:prstGeom prst="rect">
            <a:avLst/>
          </a:prstGeom>
          <a:noFill/>
          <a:ln>
            <a:noFill/>
          </a:ln>
        </p:spPr>
        <p:txBody>
          <a:bodyPr spcFirstLastPara="1" wrap="square" lIns="91425" tIns="45700" rIns="91425" bIns="45700" anchor="t" anchorCtr="0">
            <a:noAutofit/>
          </a:bodyPr>
          <a:lstStyle/>
          <a:p>
            <a:pPr marL="0" marR="0" lvl="1" indent="0" algn="l" rtl="0">
              <a:spcBef>
                <a:spcPts val="1000"/>
              </a:spcBef>
              <a:spcAft>
                <a:spcPts val="0"/>
              </a:spcAft>
              <a:buClr>
                <a:schemeClr val="accent1"/>
              </a:buClr>
              <a:buFont typeface="Noto Sans Symbols"/>
              <a:buNone/>
            </a:pPr>
            <a:r>
              <a:rPr lang="en-US" sz="1800" b="1" i="0" u="none" strike="noStrike" cap="none">
                <a:solidFill>
                  <a:srgbClr val="3F3F3F"/>
                </a:solidFill>
                <a:latin typeface="Times New Roman"/>
                <a:ea typeface="Times New Roman"/>
                <a:cs typeface="Times New Roman"/>
                <a:sym typeface="Times New Roman"/>
              </a:rPr>
              <a:t>DATA PREPARATION:</a:t>
            </a:r>
            <a:endParaRPr sz="1800" b="1" i="0" u="none" strike="noStrike" cap="none">
              <a:solidFill>
                <a:srgbClr val="3F3F3F"/>
              </a:solidFill>
              <a:latin typeface="Times New Roman"/>
              <a:ea typeface="Times New Roman"/>
              <a:cs typeface="Times New Roman"/>
              <a:sym typeface="Times New Roman"/>
            </a:endParaRPr>
          </a:p>
          <a:p>
            <a:pPr marL="0" marR="0" lvl="1" indent="0" algn="l" rtl="0">
              <a:spcBef>
                <a:spcPts val="1000"/>
              </a:spcBef>
              <a:spcAft>
                <a:spcPts val="0"/>
              </a:spcAft>
              <a:buClr>
                <a:schemeClr val="accent1"/>
              </a:buClr>
              <a:buFont typeface="Noto Sans Symbols"/>
              <a:buNone/>
            </a:pPr>
            <a:endParaRPr sz="1800" b="1">
              <a:latin typeface="Times New Roman"/>
              <a:ea typeface="Times New Roman"/>
              <a:cs typeface="Times New Roman"/>
              <a:sym typeface="Times New Roman"/>
            </a:endParaRPr>
          </a:p>
          <a:p>
            <a:pPr marL="342900" marR="0" lvl="1" indent="-378460" algn="l" rtl="0">
              <a:spcBef>
                <a:spcPts val="1000"/>
              </a:spcBef>
              <a:spcAft>
                <a:spcPts val="0"/>
              </a:spcAft>
              <a:buClr>
                <a:schemeClr val="accent1"/>
              </a:buClr>
              <a:buSzPts val="2000"/>
              <a:buFont typeface="Noto Sans Symbols"/>
              <a:buChar char="▶"/>
            </a:pPr>
            <a:r>
              <a:rPr lang="en-US" sz="2000" b="0" i="0" u="none" strike="noStrike" cap="none">
                <a:solidFill>
                  <a:srgbClr val="3F3F3F"/>
                </a:solidFill>
                <a:latin typeface="Times New Roman"/>
                <a:ea typeface="Times New Roman"/>
                <a:cs typeface="Times New Roman"/>
                <a:sym typeface="Times New Roman"/>
              </a:rPr>
              <a:t>Contact Data has Total of 64,549 records. Below columns were used to determine the relationship between the amount of time spent working with individual clients and how quickly they are hired. </a:t>
            </a:r>
            <a:endParaRPr sz="2000" b="0" i="0" u="none" strike="noStrike" cap="none">
              <a:solidFill>
                <a:srgbClr val="3F3F3F"/>
              </a:solidFill>
              <a:latin typeface="Times New Roman"/>
              <a:ea typeface="Times New Roman"/>
              <a:cs typeface="Times New Roman"/>
              <a:sym typeface="Times New Roman"/>
            </a:endParaRPr>
          </a:p>
          <a:p>
            <a:pPr marL="342900" marR="0" lvl="1" indent="-398780" algn="l" rtl="0">
              <a:spcBef>
                <a:spcPts val="1000"/>
              </a:spcBef>
              <a:spcAft>
                <a:spcPts val="0"/>
              </a:spcAft>
              <a:buClr>
                <a:schemeClr val="accent1"/>
              </a:buClr>
              <a:buSzPts val="2000"/>
              <a:buFont typeface="Noto Sans Symbols"/>
              <a:buChar char="▶"/>
            </a:pPr>
            <a:r>
              <a:rPr lang="en-US" sz="2000" b="0" i="0" u="none" strike="noStrike" cap="none">
                <a:solidFill>
                  <a:srgbClr val="3F3F3F"/>
                </a:solidFill>
                <a:latin typeface="Times New Roman"/>
                <a:ea typeface="Times New Roman"/>
                <a:cs typeface="Times New Roman"/>
                <a:sym typeface="Times New Roman"/>
              </a:rPr>
              <a:t>Bus_Days_between_Assigned_and_Assessed__c = (Dat_Initial_Assessment_was_Completed__c - Date_assigned_to_staff__c) – </a:t>
            </a:r>
            <a:r>
              <a:rPr lang="en-US" sz="2000" b="1" i="0" u="none" strike="noStrike" cap="none">
                <a:solidFill>
                  <a:srgbClr val="3F3F3F"/>
                </a:solidFill>
                <a:latin typeface="Times New Roman"/>
                <a:ea typeface="Times New Roman"/>
                <a:cs typeface="Times New Roman"/>
                <a:sym typeface="Times New Roman"/>
              </a:rPr>
              <a:t>Interval Input.</a:t>
            </a:r>
            <a:endParaRPr sz="2000" b="1" i="0" u="none" strike="noStrike" cap="none">
              <a:solidFill>
                <a:srgbClr val="3F3F3F"/>
              </a:solidFill>
              <a:latin typeface="Times New Roman"/>
              <a:ea typeface="Times New Roman"/>
              <a:cs typeface="Times New Roman"/>
              <a:sym typeface="Times New Roman"/>
            </a:endParaRPr>
          </a:p>
          <a:p>
            <a:pPr marL="342900" marR="0" lvl="1" indent="-398780" algn="l" rtl="0">
              <a:spcBef>
                <a:spcPts val="1000"/>
              </a:spcBef>
              <a:spcAft>
                <a:spcPts val="0"/>
              </a:spcAft>
              <a:buClr>
                <a:schemeClr val="accent1"/>
              </a:buClr>
              <a:buSzPts val="2000"/>
              <a:buFont typeface="Noto Sans Symbols"/>
              <a:buChar char="▶"/>
            </a:pPr>
            <a:r>
              <a:rPr lang="en-US" sz="2000" b="0" i="0" u="none" strike="noStrike" cap="none">
                <a:solidFill>
                  <a:srgbClr val="3F3F3F"/>
                </a:solidFill>
                <a:latin typeface="Times New Roman"/>
                <a:ea typeface="Times New Roman"/>
                <a:cs typeface="Times New Roman"/>
                <a:sym typeface="Times New Roman"/>
              </a:rPr>
              <a:t>Bus_Days_between_Assessment_and_Resume__c = (Date_Resume_Completed__c-Dat_Initial_Assessment_was_Completed__c) – </a:t>
            </a:r>
            <a:r>
              <a:rPr lang="en-US" sz="2000" b="1" i="0" u="none" strike="noStrike" cap="none">
                <a:solidFill>
                  <a:srgbClr val="3F3F3F"/>
                </a:solidFill>
                <a:latin typeface="Times New Roman"/>
                <a:ea typeface="Times New Roman"/>
                <a:cs typeface="Times New Roman"/>
                <a:sym typeface="Times New Roman"/>
              </a:rPr>
              <a:t>Interval Input.</a:t>
            </a:r>
            <a:endParaRPr sz="2000" b="1" i="0" u="none" strike="noStrike" cap="none">
              <a:solidFill>
                <a:srgbClr val="3F3F3F"/>
              </a:solidFill>
              <a:latin typeface="Times New Roman"/>
              <a:ea typeface="Times New Roman"/>
              <a:cs typeface="Times New Roman"/>
              <a:sym typeface="Times New Roman"/>
            </a:endParaRPr>
          </a:p>
          <a:p>
            <a:pPr marL="342900" marR="0" lvl="1" indent="-398780" algn="l" rtl="0">
              <a:spcBef>
                <a:spcPts val="1000"/>
              </a:spcBef>
              <a:spcAft>
                <a:spcPts val="0"/>
              </a:spcAft>
              <a:buClr>
                <a:schemeClr val="accent1"/>
              </a:buClr>
              <a:buSzPts val="2000"/>
              <a:buFont typeface="Noto Sans Symbols"/>
              <a:buChar char="▶"/>
            </a:pPr>
            <a:r>
              <a:rPr lang="en-US" sz="2000" b="0" i="0" u="none" strike="noStrike" cap="none">
                <a:solidFill>
                  <a:srgbClr val="3F3F3F"/>
                </a:solidFill>
                <a:latin typeface="Times New Roman"/>
                <a:ea typeface="Times New Roman"/>
                <a:cs typeface="Times New Roman"/>
                <a:sym typeface="Times New Roman"/>
              </a:rPr>
              <a:t>Days_to_get_hired = Date_Turned_Blue__c-Date_turned_green__c – </a:t>
            </a:r>
            <a:r>
              <a:rPr lang="en-US" sz="2000" b="1" i="0" u="none" strike="noStrike" cap="none">
                <a:solidFill>
                  <a:srgbClr val="3F3F3F"/>
                </a:solidFill>
                <a:latin typeface="Times New Roman"/>
                <a:ea typeface="Times New Roman"/>
                <a:cs typeface="Times New Roman"/>
                <a:sym typeface="Times New Roman"/>
              </a:rPr>
              <a:t>Target.</a:t>
            </a:r>
            <a:endParaRPr sz="2000" b="1" i="0" u="none" strike="noStrike" cap="none">
              <a:solidFill>
                <a:srgbClr val="3F3F3F"/>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2"/>
              </a:buClr>
              <a:buFont typeface="Century Gothic"/>
              <a:buNone/>
            </a:pPr>
            <a:r>
              <a:rPr lang="en-US"/>
              <a:t>Data Preparation</a:t>
            </a:r>
            <a:endParaRPr sz="3600" b="0" i="0" u="none" strike="noStrike" cap="none">
              <a:solidFill>
                <a:schemeClr val="lt2"/>
              </a:solidFill>
              <a:latin typeface="Century Gothic"/>
              <a:ea typeface="Century Gothic"/>
              <a:cs typeface="Century Gothic"/>
              <a:sym typeface="Century Gothic"/>
            </a:endParaRPr>
          </a:p>
        </p:txBody>
      </p:sp>
      <p:sp>
        <p:nvSpPr>
          <p:cNvPr id="432" name="Shape 432"/>
          <p:cNvSpPr txBox="1">
            <a:spLocks noGrp="1"/>
          </p:cNvSpPr>
          <p:nvPr>
            <p:ph type="body" idx="1"/>
          </p:nvPr>
        </p:nvSpPr>
        <p:spPr>
          <a:xfrm>
            <a:off x="473050" y="2221525"/>
            <a:ext cx="11028600" cy="3751500"/>
          </a:xfrm>
          <a:prstGeom prst="rect">
            <a:avLst/>
          </a:prstGeom>
          <a:noFill/>
          <a:ln>
            <a:noFill/>
          </a:ln>
        </p:spPr>
        <p:txBody>
          <a:bodyPr spcFirstLastPara="1" wrap="square" lIns="91425" tIns="45700" rIns="91425" bIns="45700" anchor="t" anchorCtr="0">
            <a:noAutofit/>
          </a:bodyPr>
          <a:lstStyle/>
          <a:p>
            <a:pPr marL="342900" marR="0" lvl="0" indent="-372618" algn="l" rtl="0">
              <a:lnSpc>
                <a:spcPct val="80000"/>
              </a:lnSpc>
              <a:spcBef>
                <a:spcPts val="0"/>
              </a:spcBef>
              <a:spcAft>
                <a:spcPts val="0"/>
              </a:spcAft>
              <a:buClr>
                <a:schemeClr val="accent1"/>
              </a:buClr>
              <a:buSzPts val="1800"/>
              <a:buFont typeface="Noto Sans Symbols"/>
              <a:buChar char="▪"/>
            </a:pPr>
            <a:r>
              <a:rPr lang="en-US" b="0" i="0" u="none" strike="noStrike" cap="none">
                <a:solidFill>
                  <a:srgbClr val="3F3F3F"/>
                </a:solidFill>
                <a:latin typeface="Times New Roman"/>
                <a:ea typeface="Times New Roman"/>
                <a:cs typeface="Times New Roman"/>
                <a:sym typeface="Times New Roman"/>
              </a:rPr>
              <a:t>Ambiguous records(ex: Veteran hired date is before date_turned_green) were omitted from the analysis.</a:t>
            </a:r>
            <a:endParaRPr b="0" i="0" u="none" strike="noStrike" cap="none">
              <a:solidFill>
                <a:srgbClr val="3F3F3F"/>
              </a:solidFill>
              <a:latin typeface="Times New Roman"/>
              <a:ea typeface="Times New Roman"/>
              <a:cs typeface="Times New Roman"/>
              <a:sym typeface="Times New Roman"/>
            </a:endParaRPr>
          </a:p>
          <a:p>
            <a:pPr marL="342900" marR="0" lvl="0" indent="-372618" algn="l" rtl="0">
              <a:lnSpc>
                <a:spcPct val="80000"/>
              </a:lnSpc>
              <a:spcBef>
                <a:spcPts val="1000"/>
              </a:spcBef>
              <a:spcAft>
                <a:spcPts val="0"/>
              </a:spcAft>
              <a:buClr>
                <a:schemeClr val="accent1"/>
              </a:buClr>
              <a:buSzPts val="1800"/>
              <a:buFont typeface="Noto Sans Symbols"/>
              <a:buChar char="▪"/>
            </a:pPr>
            <a:r>
              <a:rPr lang="en-US" b="0" i="0" u="none" strike="noStrike" cap="none">
                <a:solidFill>
                  <a:srgbClr val="3F3F3F"/>
                </a:solidFill>
                <a:latin typeface="Times New Roman"/>
                <a:ea typeface="Times New Roman"/>
                <a:cs typeface="Times New Roman"/>
                <a:sym typeface="Times New Roman"/>
              </a:rPr>
              <a:t>Below are some of the logged activities by veterans – </a:t>
            </a:r>
            <a:r>
              <a:rPr lang="en-US" b="1" i="0" u="none" strike="noStrike" cap="none">
                <a:solidFill>
                  <a:srgbClr val="3F3F3F"/>
                </a:solidFill>
                <a:latin typeface="Times New Roman"/>
                <a:ea typeface="Times New Roman"/>
                <a:cs typeface="Times New Roman"/>
                <a:sym typeface="Times New Roman"/>
              </a:rPr>
              <a:t>Nominal Input.</a:t>
            </a:r>
            <a:endParaRPr b="0" i="0" u="none" strike="noStrike" cap="none">
              <a:solidFill>
                <a:srgbClr val="3F3F3F"/>
              </a:solidFill>
              <a:latin typeface="Times New Roman"/>
              <a:ea typeface="Times New Roman"/>
              <a:cs typeface="Times New Roman"/>
              <a:sym typeface="Times New Roman"/>
            </a:endParaRPr>
          </a:p>
          <a:p>
            <a:pPr marL="342900" marR="0" lvl="0" indent="-342900" algn="l" rtl="0">
              <a:lnSpc>
                <a:spcPct val="80000"/>
              </a:lnSpc>
              <a:spcBef>
                <a:spcPts val="1000"/>
              </a:spcBef>
              <a:spcAft>
                <a:spcPts val="0"/>
              </a:spcAft>
              <a:buClr>
                <a:schemeClr val="accent1"/>
              </a:buClr>
              <a:buFont typeface="Noto Sans Symbols"/>
              <a:buNone/>
            </a:pPr>
            <a:r>
              <a:rPr lang="en-US" b="0" i="0" u="none" strike="noStrike" cap="none">
                <a:solidFill>
                  <a:srgbClr val="3F3F3F"/>
                </a:solidFill>
                <a:latin typeface="Times New Roman"/>
                <a:ea typeface="Times New Roman"/>
                <a:cs typeface="Times New Roman"/>
                <a:sym typeface="Times New Roman"/>
              </a:rPr>
              <a:t>	→Attended_Day_1__c </a:t>
            </a:r>
            <a:endParaRPr/>
          </a:p>
          <a:p>
            <a:pPr marL="342900" marR="0" lvl="0" indent="-342900" algn="l" rtl="0">
              <a:lnSpc>
                <a:spcPct val="80000"/>
              </a:lnSpc>
              <a:spcBef>
                <a:spcPts val="1000"/>
              </a:spcBef>
              <a:spcAft>
                <a:spcPts val="0"/>
              </a:spcAft>
              <a:buClr>
                <a:schemeClr val="accent1"/>
              </a:buClr>
              <a:buFont typeface="Noto Sans Symbols"/>
              <a:buNone/>
            </a:pPr>
            <a:r>
              <a:rPr lang="en-US" b="0" i="0" u="none" strike="noStrike" cap="none">
                <a:solidFill>
                  <a:srgbClr val="3F3F3F"/>
                </a:solidFill>
                <a:latin typeface="Times New Roman"/>
                <a:ea typeface="Times New Roman"/>
                <a:cs typeface="Times New Roman"/>
                <a:sym typeface="Times New Roman"/>
              </a:rPr>
              <a:t>	→Attended_Day_2__c </a:t>
            </a:r>
            <a:endParaRPr/>
          </a:p>
          <a:p>
            <a:pPr marL="342900" marR="0" lvl="0" indent="-342900" algn="l" rtl="0">
              <a:lnSpc>
                <a:spcPct val="80000"/>
              </a:lnSpc>
              <a:spcBef>
                <a:spcPts val="1000"/>
              </a:spcBef>
              <a:spcAft>
                <a:spcPts val="0"/>
              </a:spcAft>
              <a:buClr>
                <a:schemeClr val="accent1"/>
              </a:buClr>
              <a:buFont typeface="Noto Sans Symbols"/>
              <a:buNone/>
            </a:pPr>
            <a:r>
              <a:rPr lang="en-US" b="0" i="0" u="none" strike="noStrike" cap="none">
                <a:solidFill>
                  <a:srgbClr val="3F3F3F"/>
                </a:solidFill>
                <a:latin typeface="Times New Roman"/>
                <a:ea typeface="Times New Roman"/>
                <a:cs typeface="Times New Roman"/>
                <a:sym typeface="Times New Roman"/>
              </a:rPr>
              <a:t>	→Compass_Participant__c </a:t>
            </a:r>
            <a:endParaRPr/>
          </a:p>
          <a:p>
            <a:pPr marL="342900" marR="0" lvl="0" indent="-342900" algn="l" rtl="0">
              <a:lnSpc>
                <a:spcPct val="80000"/>
              </a:lnSpc>
              <a:spcBef>
                <a:spcPts val="1000"/>
              </a:spcBef>
              <a:spcAft>
                <a:spcPts val="0"/>
              </a:spcAft>
              <a:buClr>
                <a:schemeClr val="accent1"/>
              </a:buClr>
              <a:buFont typeface="Noto Sans Symbols"/>
              <a:buNone/>
            </a:pPr>
            <a:r>
              <a:rPr lang="en-US" b="0" i="0" u="none" strike="noStrike" cap="none">
                <a:solidFill>
                  <a:srgbClr val="3F3F3F"/>
                </a:solidFill>
                <a:latin typeface="Times New Roman"/>
                <a:ea typeface="Times New Roman"/>
                <a:cs typeface="Times New Roman"/>
                <a:sym typeface="Times New Roman"/>
              </a:rPr>
              <a:t>	→Career_Counseling_Sessions_Number_given__c</a:t>
            </a:r>
            <a:endParaRPr b="0" i="0" u="none" strike="noStrike" cap="none">
              <a:solidFill>
                <a:srgbClr val="3F3F3F"/>
              </a:solidFill>
              <a:latin typeface="Times New Roman"/>
              <a:ea typeface="Times New Roman"/>
              <a:cs typeface="Times New Roman"/>
              <a:sym typeface="Times New Roman"/>
            </a:endParaRPr>
          </a:p>
          <a:p>
            <a:pPr marL="342900" marR="0" lvl="0" indent="-342900" algn="l" rtl="0">
              <a:lnSpc>
                <a:spcPct val="80000"/>
              </a:lnSpc>
              <a:spcBef>
                <a:spcPts val="1000"/>
              </a:spcBef>
              <a:spcAft>
                <a:spcPts val="0"/>
              </a:spcAft>
              <a:buClr>
                <a:schemeClr val="accent1"/>
              </a:buClr>
              <a:buFont typeface="Noto Sans Symbols"/>
              <a:buNone/>
            </a:pPr>
            <a:r>
              <a:rPr lang="en-US" b="0" i="0" u="none" strike="noStrike" cap="none">
                <a:solidFill>
                  <a:srgbClr val="3F3F3F"/>
                </a:solidFill>
                <a:latin typeface="Times New Roman"/>
                <a:ea typeface="Times New Roman"/>
                <a:cs typeface="Times New Roman"/>
                <a:sym typeface="Times New Roman"/>
              </a:rPr>
              <a:t>	→Date_Attended_HHUSA_Workshop__c</a:t>
            </a:r>
            <a:endParaRPr b="0" i="0" u="none" strike="noStrike" cap="none">
              <a:solidFill>
                <a:srgbClr val="3F3F3F"/>
              </a:solidFill>
              <a:latin typeface="Times New Roman"/>
              <a:ea typeface="Times New Roman"/>
              <a:cs typeface="Times New Roman"/>
              <a:sym typeface="Times New Roman"/>
            </a:endParaRPr>
          </a:p>
          <a:p>
            <a:pPr marL="342900" marR="0" lvl="0" indent="-342900" algn="l" rtl="0">
              <a:lnSpc>
                <a:spcPct val="80000"/>
              </a:lnSpc>
              <a:spcBef>
                <a:spcPts val="1000"/>
              </a:spcBef>
              <a:spcAft>
                <a:spcPts val="0"/>
              </a:spcAft>
              <a:buClr>
                <a:schemeClr val="accent1"/>
              </a:buClr>
              <a:buFont typeface="Noto Sans Symbols"/>
              <a:buNone/>
            </a:pPr>
            <a:r>
              <a:rPr lang="en-US" b="0" i="0" u="none" strike="noStrike" cap="none">
                <a:solidFill>
                  <a:srgbClr val="3F3F3F"/>
                </a:solidFill>
                <a:latin typeface="Times New Roman"/>
                <a:ea typeface="Times New Roman"/>
                <a:cs typeface="Times New Roman"/>
                <a:sym typeface="Times New Roman"/>
              </a:rPr>
              <a:t>	→Career_Opportunity_Day_Participant__c </a:t>
            </a:r>
            <a:endParaRPr/>
          </a:p>
          <a:p>
            <a:pPr marL="342900" marR="0" lvl="0" indent="-342900" algn="l" rtl="0">
              <a:lnSpc>
                <a:spcPct val="80000"/>
              </a:lnSpc>
              <a:spcBef>
                <a:spcPts val="1000"/>
              </a:spcBef>
              <a:spcAft>
                <a:spcPts val="0"/>
              </a:spcAft>
              <a:buClr>
                <a:schemeClr val="accent1"/>
              </a:buClr>
              <a:buFont typeface="Noto Sans Symbols"/>
              <a:buNone/>
            </a:pPr>
            <a:r>
              <a:rPr lang="en-US" b="0" i="0" u="none" strike="noStrike" cap="none">
                <a:solidFill>
                  <a:srgbClr val="3F3F3F"/>
                </a:solidFill>
                <a:latin typeface="Times New Roman"/>
                <a:ea typeface="Times New Roman"/>
                <a:cs typeface="Times New Roman"/>
                <a:sym typeface="Times New Roman"/>
              </a:rPr>
              <a:t>	→Created_LinkedIn_account__c</a:t>
            </a:r>
            <a:endParaRPr b="0" i="0" u="none" strike="noStrike" cap="none">
              <a:solidFill>
                <a:srgbClr val="3F3F3F"/>
              </a:solidFill>
              <a:latin typeface="Times New Roman"/>
              <a:ea typeface="Times New Roman"/>
              <a:cs typeface="Times New Roman"/>
              <a:sym typeface="Times New Roman"/>
            </a:endParaRPr>
          </a:p>
          <a:p>
            <a:pPr marL="342900" marR="0" lvl="0" indent="-372618" algn="l" rtl="0">
              <a:lnSpc>
                <a:spcPct val="80000"/>
              </a:lnSpc>
              <a:spcBef>
                <a:spcPts val="1000"/>
              </a:spcBef>
              <a:spcAft>
                <a:spcPts val="0"/>
              </a:spcAft>
              <a:buClr>
                <a:schemeClr val="accent1"/>
              </a:buClr>
              <a:buSzPts val="1800"/>
              <a:buFont typeface="Noto Sans Symbols"/>
              <a:buChar char="▪"/>
            </a:pPr>
            <a:r>
              <a:rPr lang="en-US" b="0" i="0" u="none" strike="noStrike" cap="none">
                <a:solidFill>
                  <a:srgbClr val="3F3F3F"/>
                </a:solidFill>
                <a:latin typeface="Times New Roman"/>
                <a:ea typeface="Times New Roman"/>
                <a:cs typeface="Times New Roman"/>
                <a:sym typeface="Times New Roman"/>
              </a:rPr>
              <a:t>Total N</a:t>
            </a:r>
            <a:r>
              <a:rPr lang="en-US">
                <a:latin typeface="Times New Roman"/>
                <a:ea typeface="Times New Roman"/>
                <a:cs typeface="Times New Roman"/>
                <a:sym typeface="Times New Roman"/>
              </a:rPr>
              <a:t>umber </a:t>
            </a:r>
            <a:r>
              <a:rPr lang="en-US" b="0" i="0" u="none" strike="noStrike" cap="none">
                <a:solidFill>
                  <a:srgbClr val="3F3F3F"/>
                </a:solidFill>
                <a:latin typeface="Times New Roman"/>
                <a:ea typeface="Times New Roman"/>
                <a:cs typeface="Times New Roman"/>
                <a:sym typeface="Times New Roman"/>
              </a:rPr>
              <a:t>of logged activities were calculated by taking the count of each activity mentioned above.</a:t>
            </a:r>
            <a:endParaRPr/>
          </a:p>
          <a:p>
            <a:pPr marL="342900" marR="0" lvl="0" indent="-372618" algn="l" rtl="0">
              <a:lnSpc>
                <a:spcPct val="80000"/>
              </a:lnSpc>
              <a:spcBef>
                <a:spcPts val="1000"/>
              </a:spcBef>
              <a:spcAft>
                <a:spcPts val="0"/>
              </a:spcAft>
              <a:buClr>
                <a:schemeClr val="accent1"/>
              </a:buClr>
              <a:buSzPts val="1800"/>
              <a:buFont typeface="Noto Sans Symbols"/>
              <a:buChar char="▪"/>
            </a:pPr>
            <a:r>
              <a:rPr lang="en-US" b="0" i="0" u="none" strike="noStrike" cap="none">
                <a:solidFill>
                  <a:srgbClr val="3F3F3F"/>
                </a:solidFill>
                <a:latin typeface="Times New Roman"/>
                <a:ea typeface="Times New Roman"/>
                <a:cs typeface="Times New Roman"/>
                <a:sym typeface="Times New Roman"/>
              </a:rPr>
              <a:t>Records with missing values or NA’s were removed from the analysis.</a:t>
            </a:r>
            <a:endParaRPr b="0" i="0" u="none" strike="noStrike" cap="none">
              <a:solidFill>
                <a:srgbClr val="3F3F3F"/>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Regression Model</a:t>
            </a:r>
            <a:endParaRPr/>
          </a:p>
        </p:txBody>
      </p:sp>
      <p:sp>
        <p:nvSpPr>
          <p:cNvPr id="438" name="Shape 438"/>
          <p:cNvSpPr txBox="1">
            <a:spLocks noGrp="1"/>
          </p:cNvSpPr>
          <p:nvPr>
            <p:ph type="body" idx="1"/>
          </p:nvPr>
        </p:nvSpPr>
        <p:spPr>
          <a:xfrm>
            <a:off x="478475" y="2379025"/>
            <a:ext cx="11602800" cy="4186500"/>
          </a:xfrm>
          <a:prstGeom prst="rect">
            <a:avLst/>
          </a:prstGeom>
        </p:spPr>
        <p:txBody>
          <a:bodyPr spcFirstLastPara="1" wrap="square" lIns="91425" tIns="91425" rIns="91425" bIns="91425" anchor="t" anchorCtr="0">
            <a:noAutofit/>
          </a:bodyPr>
          <a:lstStyle/>
          <a:p>
            <a:pPr marL="457200" lvl="0" indent="-3556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Linear Regression is performed with 3 Interval Inputs and 1 Target.</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The final data set has only 2401 records. Out of 65,549 clients, only 7347 clients had a confirmed hire date. Out of 7347 records, only 2401 records were unambiguous since they had positive days between assigned and assessed, assessment and resume.</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endParaRPr sz="2000">
              <a:latin typeface="Times New Roman"/>
              <a:ea typeface="Times New Roman"/>
              <a:cs typeface="Times New Roman"/>
              <a:sym typeface="Times New Roman"/>
            </a:endParaRPr>
          </a:p>
          <a:p>
            <a:pPr marL="0" lvl="0" indent="0">
              <a:spcBef>
                <a:spcPts val="1000"/>
              </a:spcBef>
              <a:spcAft>
                <a:spcPts val="0"/>
              </a:spcAft>
              <a:buNone/>
            </a:pPr>
            <a:endParaRPr/>
          </a:p>
        </p:txBody>
      </p:sp>
      <p:pic>
        <p:nvPicPr>
          <p:cNvPr id="439" name="Shape 439"/>
          <p:cNvPicPr preferRelativeResize="0"/>
          <p:nvPr/>
        </p:nvPicPr>
        <p:blipFill>
          <a:blip r:embed="rId3">
            <a:alphaModFix/>
          </a:blip>
          <a:stretch>
            <a:fillRect/>
          </a:stretch>
        </p:blipFill>
        <p:spPr>
          <a:xfrm>
            <a:off x="3778850" y="4215875"/>
            <a:ext cx="4634300" cy="885225"/>
          </a:xfrm>
          <a:prstGeom prst="rect">
            <a:avLst/>
          </a:prstGeom>
          <a:noFill/>
          <a:ln>
            <a:noFill/>
          </a:ln>
        </p:spPr>
      </p:pic>
      <p:pic>
        <p:nvPicPr>
          <p:cNvPr id="440" name="Shape 440"/>
          <p:cNvPicPr preferRelativeResize="0"/>
          <p:nvPr/>
        </p:nvPicPr>
        <p:blipFill>
          <a:blip r:embed="rId4">
            <a:alphaModFix/>
          </a:blip>
          <a:stretch>
            <a:fillRect/>
          </a:stretch>
        </p:blipFill>
        <p:spPr>
          <a:xfrm>
            <a:off x="3343263" y="5308925"/>
            <a:ext cx="5505450" cy="1057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Model Results</a:t>
            </a:r>
            <a:endParaRPr/>
          </a:p>
        </p:txBody>
      </p:sp>
      <p:pic>
        <p:nvPicPr>
          <p:cNvPr id="446" name="Shape 446"/>
          <p:cNvPicPr preferRelativeResize="0"/>
          <p:nvPr/>
        </p:nvPicPr>
        <p:blipFill>
          <a:blip r:embed="rId3">
            <a:alphaModFix/>
          </a:blip>
          <a:stretch>
            <a:fillRect/>
          </a:stretch>
        </p:blipFill>
        <p:spPr>
          <a:xfrm>
            <a:off x="2578375" y="2270450"/>
            <a:ext cx="7156575" cy="4587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154953" y="973668"/>
            <a:ext cx="8761500" cy="70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2"/>
              </a:buClr>
              <a:buFont typeface="Century Gothic"/>
              <a:buNone/>
            </a:pPr>
            <a:r>
              <a:rPr lang="en-US" sz="3600" b="0" i="0" u="none" strike="noStrike" cap="none">
                <a:solidFill>
                  <a:schemeClr val="lt2"/>
                </a:solidFill>
                <a:latin typeface="Century Gothic"/>
                <a:ea typeface="Century Gothic"/>
                <a:cs typeface="Century Gothic"/>
                <a:sym typeface="Century Gothic"/>
              </a:rPr>
              <a:t>Problem Statement</a:t>
            </a:r>
            <a:endParaRPr/>
          </a:p>
        </p:txBody>
      </p:sp>
      <p:sp>
        <p:nvSpPr>
          <p:cNvPr id="272" name="Shape 272"/>
          <p:cNvSpPr txBox="1">
            <a:spLocks noGrp="1"/>
          </p:cNvSpPr>
          <p:nvPr>
            <p:ph type="body" idx="1"/>
          </p:nvPr>
        </p:nvSpPr>
        <p:spPr>
          <a:xfrm>
            <a:off x="272100" y="2419725"/>
            <a:ext cx="11647800" cy="4153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chemeClr val="accent1"/>
              </a:buClr>
              <a:buSzPts val="1760"/>
              <a:buFont typeface="Noto Sans Symbols"/>
              <a:buChar char="❖"/>
            </a:pPr>
            <a:r>
              <a:rPr lang="en-US" sz="2200" b="0" i="0" u="none" strike="noStrike" cap="none">
                <a:solidFill>
                  <a:schemeClr val="dk1"/>
                </a:solidFill>
                <a:latin typeface="Times New Roman"/>
                <a:ea typeface="Times New Roman"/>
                <a:cs typeface="Times New Roman"/>
                <a:sym typeface="Times New Roman"/>
              </a:rPr>
              <a:t>HHUSA wants to reach out to the untapped population by analysing existing data to know more about how to improve further:</a:t>
            </a:r>
            <a:endParaRPr sz="2200" b="0" i="0" u="none" strike="noStrike" cap="none">
              <a:solidFill>
                <a:schemeClr val="dk1"/>
              </a:solidFill>
              <a:latin typeface="Times New Roman"/>
              <a:ea typeface="Times New Roman"/>
              <a:cs typeface="Times New Roman"/>
              <a:sym typeface="Times New Roman"/>
            </a:endParaRPr>
          </a:p>
          <a:p>
            <a:pPr marL="0" marR="0" lvl="0" indent="0" algn="just" rtl="0">
              <a:lnSpc>
                <a:spcPct val="90000"/>
              </a:lnSpc>
              <a:spcBef>
                <a:spcPts val="0"/>
              </a:spcBef>
              <a:spcAft>
                <a:spcPts val="0"/>
              </a:spcAft>
              <a:buNone/>
            </a:pPr>
            <a:endParaRPr sz="2200">
              <a:solidFill>
                <a:schemeClr val="dk1"/>
              </a:solidFill>
              <a:latin typeface="Times New Roman"/>
              <a:ea typeface="Times New Roman"/>
              <a:cs typeface="Times New Roman"/>
              <a:sym typeface="Times New Roman"/>
            </a:endParaRPr>
          </a:p>
          <a:p>
            <a:pPr marL="742950" marR="0" lvl="1" indent="-321310" algn="just" rtl="0">
              <a:lnSpc>
                <a:spcPct val="90000"/>
              </a:lnSpc>
              <a:spcBef>
                <a:spcPts val="1000"/>
              </a:spcBef>
              <a:spcAft>
                <a:spcPts val="0"/>
              </a:spcAft>
              <a:buClr>
                <a:schemeClr val="accent1"/>
              </a:buClr>
              <a:buSzPts val="2000"/>
              <a:buFont typeface="Times New Roman"/>
              <a:buChar char="➢"/>
            </a:pPr>
            <a:r>
              <a:rPr lang="en-US" sz="2000" i="0" u="none" strike="noStrike" cap="none">
                <a:solidFill>
                  <a:srgbClr val="3F3F3F"/>
                </a:solidFill>
                <a:latin typeface="Times New Roman"/>
                <a:ea typeface="Times New Roman"/>
                <a:cs typeface="Times New Roman"/>
                <a:sym typeface="Times New Roman"/>
              </a:rPr>
              <a:t>To find Relationship between amount of time spent working with clients and how quickly they are employed.</a:t>
            </a:r>
            <a:endParaRPr sz="2000">
              <a:latin typeface="Times New Roman"/>
              <a:ea typeface="Times New Roman"/>
              <a:cs typeface="Times New Roman"/>
              <a:sym typeface="Times New Roman"/>
            </a:endParaRPr>
          </a:p>
          <a:p>
            <a:pPr marL="742950" marR="0" lvl="1" indent="-321310" algn="just" rtl="0">
              <a:lnSpc>
                <a:spcPct val="90000"/>
              </a:lnSpc>
              <a:spcBef>
                <a:spcPts val="1000"/>
              </a:spcBef>
              <a:spcAft>
                <a:spcPts val="0"/>
              </a:spcAft>
              <a:buClr>
                <a:schemeClr val="accent1"/>
              </a:buClr>
              <a:buSzPts val="2000"/>
              <a:buFont typeface="Times New Roman"/>
              <a:buChar char="➢"/>
            </a:pPr>
            <a:r>
              <a:rPr lang="en-US" sz="2000" i="0" u="none" strike="noStrike" cap="none">
                <a:solidFill>
                  <a:srgbClr val="3F3F3F"/>
                </a:solidFill>
                <a:latin typeface="Times New Roman"/>
                <a:ea typeface="Times New Roman"/>
                <a:cs typeface="Times New Roman"/>
                <a:sym typeface="Times New Roman"/>
              </a:rPr>
              <a:t>Measures utilized to evaluate the process efficiency and program performance, Along with alternative measures to maximize the reporting accuracy and efficiency.</a:t>
            </a:r>
            <a:endParaRPr sz="2000">
              <a:latin typeface="Times New Roman"/>
              <a:ea typeface="Times New Roman"/>
              <a:cs typeface="Times New Roman"/>
              <a:sym typeface="Times New Roman"/>
            </a:endParaRPr>
          </a:p>
          <a:p>
            <a:pPr marL="742950" marR="0" lvl="1" indent="-321310" algn="just" rtl="0">
              <a:lnSpc>
                <a:spcPct val="90000"/>
              </a:lnSpc>
              <a:spcBef>
                <a:spcPts val="1000"/>
              </a:spcBef>
              <a:spcAft>
                <a:spcPts val="0"/>
              </a:spcAft>
              <a:buClr>
                <a:schemeClr val="accent1"/>
              </a:buClr>
              <a:buSzPts val="2000"/>
              <a:buFont typeface="Times New Roman"/>
              <a:buChar char="➢"/>
            </a:pPr>
            <a:r>
              <a:rPr lang="en-US" sz="2000" i="0" u="none" strike="noStrike" cap="none">
                <a:solidFill>
                  <a:srgbClr val="3F3F3F"/>
                </a:solidFill>
                <a:latin typeface="Times New Roman"/>
                <a:ea typeface="Times New Roman"/>
                <a:cs typeface="Times New Roman"/>
                <a:sym typeface="Times New Roman"/>
              </a:rPr>
              <a:t>Possibility of correlating client and employer demographic data and current method of matching clients to employers to identify effective ways to connect clients to companies.</a:t>
            </a:r>
            <a:endParaRPr sz="2000">
              <a:latin typeface="Times New Roman"/>
              <a:ea typeface="Times New Roman"/>
              <a:cs typeface="Times New Roman"/>
              <a:sym typeface="Times New Roman"/>
            </a:endParaRPr>
          </a:p>
          <a:p>
            <a:pPr marL="742950" marR="0" lvl="1" indent="-321310" algn="just" rtl="0">
              <a:lnSpc>
                <a:spcPct val="90000"/>
              </a:lnSpc>
              <a:spcBef>
                <a:spcPts val="1000"/>
              </a:spcBef>
              <a:spcAft>
                <a:spcPts val="0"/>
              </a:spcAft>
              <a:buClr>
                <a:schemeClr val="accent1"/>
              </a:buClr>
              <a:buSzPts val="2000"/>
              <a:buFont typeface="Times New Roman"/>
              <a:buChar char="➢"/>
            </a:pPr>
            <a:r>
              <a:rPr lang="en-US" sz="2000" i="0" u="none" strike="noStrike" cap="none">
                <a:solidFill>
                  <a:srgbClr val="3F3F3F"/>
                </a:solidFill>
                <a:latin typeface="Times New Roman"/>
                <a:ea typeface="Times New Roman"/>
                <a:cs typeface="Times New Roman"/>
                <a:sym typeface="Times New Roman"/>
              </a:rPr>
              <a:t>Is working with volunteer increase the probability of  client getting hired? Are there any volunteer activities that are more effective than others? Does this increase the quality of job obtained?</a:t>
            </a:r>
            <a:endParaRPr sz="2000">
              <a:latin typeface="Times New Roman"/>
              <a:ea typeface="Times New Roman"/>
              <a:cs typeface="Times New Roman"/>
              <a:sym typeface="Times New Roman"/>
            </a:endParaRPr>
          </a:p>
          <a:p>
            <a:pPr marL="742950" marR="0" lvl="1" indent="-204469" algn="just" rtl="0">
              <a:lnSpc>
                <a:spcPct val="90000"/>
              </a:lnSpc>
              <a:spcBef>
                <a:spcPts val="1000"/>
              </a:spcBef>
              <a:spcAft>
                <a:spcPts val="0"/>
              </a:spcAft>
              <a:buClr>
                <a:schemeClr val="accent1"/>
              </a:buClr>
              <a:buSzPts val="1280"/>
              <a:buFont typeface="Century Gothic"/>
              <a:buNone/>
            </a:pPr>
            <a:endParaRPr sz="1600" b="0" i="0" u="none" strike="noStrike" cap="none">
              <a:solidFill>
                <a:srgbClr val="3F3F3F"/>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Inference</a:t>
            </a:r>
            <a:endParaRPr/>
          </a:p>
        </p:txBody>
      </p:sp>
      <p:sp>
        <p:nvSpPr>
          <p:cNvPr id="452" name="Shape 452"/>
          <p:cNvSpPr txBox="1">
            <a:spLocks noGrp="1"/>
          </p:cNvSpPr>
          <p:nvPr>
            <p:ph type="body" idx="1"/>
          </p:nvPr>
        </p:nvSpPr>
        <p:spPr>
          <a:xfrm>
            <a:off x="434200" y="2260200"/>
            <a:ext cx="11483100" cy="35877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endParaRPr sz="2200">
              <a:latin typeface="Times New Roman"/>
              <a:ea typeface="Times New Roman"/>
              <a:cs typeface="Times New Roman"/>
              <a:sym typeface="Times New Roman"/>
            </a:endParaRPr>
          </a:p>
          <a:p>
            <a:pPr marL="457200" lvl="0" indent="-368300">
              <a:spcBef>
                <a:spcPts val="1000"/>
              </a:spcBef>
              <a:spcAft>
                <a:spcPts val="0"/>
              </a:spcAft>
              <a:buSzPts val="2200"/>
              <a:buFont typeface="Times New Roman"/>
              <a:buChar char="➢"/>
            </a:pPr>
            <a:r>
              <a:rPr lang="en-US" sz="2200">
                <a:latin typeface="Times New Roman"/>
                <a:ea typeface="Times New Roman"/>
                <a:cs typeface="Times New Roman"/>
                <a:sym typeface="Times New Roman"/>
              </a:rPr>
              <a:t>We can infer from the results that </a:t>
            </a:r>
            <a:r>
              <a:rPr lang="en-US" sz="2200" b="1">
                <a:latin typeface="Times New Roman"/>
                <a:ea typeface="Times New Roman"/>
                <a:cs typeface="Times New Roman"/>
                <a:sym typeface="Times New Roman"/>
              </a:rPr>
              <a:t>days to get hired</a:t>
            </a:r>
            <a:r>
              <a:rPr lang="en-US" sz="2200">
                <a:latin typeface="Times New Roman"/>
                <a:ea typeface="Times New Roman"/>
                <a:cs typeface="Times New Roman"/>
                <a:sym typeface="Times New Roman"/>
              </a:rPr>
              <a:t> for a veteran </a:t>
            </a:r>
            <a:r>
              <a:rPr lang="en-US" sz="2200" b="1">
                <a:latin typeface="Times New Roman"/>
                <a:ea typeface="Times New Roman"/>
                <a:cs typeface="Times New Roman"/>
                <a:sym typeface="Times New Roman"/>
              </a:rPr>
              <a:t>decreases</a:t>
            </a:r>
            <a:r>
              <a:rPr lang="en-US" sz="2200">
                <a:latin typeface="Times New Roman"/>
                <a:ea typeface="Times New Roman"/>
                <a:cs typeface="Times New Roman"/>
                <a:sym typeface="Times New Roman"/>
              </a:rPr>
              <a:t> as the Business days between Assigned and Assessed (</a:t>
            </a:r>
            <a:r>
              <a:rPr lang="en-US" sz="2200" b="1">
                <a:latin typeface="Times New Roman"/>
                <a:ea typeface="Times New Roman"/>
                <a:cs typeface="Times New Roman"/>
                <a:sym typeface="Times New Roman"/>
              </a:rPr>
              <a:t>Assessment Time</a:t>
            </a:r>
            <a:r>
              <a:rPr lang="en-US" sz="2200">
                <a:latin typeface="Times New Roman"/>
                <a:ea typeface="Times New Roman"/>
                <a:cs typeface="Times New Roman"/>
                <a:sym typeface="Times New Roman"/>
              </a:rPr>
              <a:t>) </a:t>
            </a:r>
            <a:r>
              <a:rPr lang="en-US" sz="2200" b="1">
                <a:latin typeface="Times New Roman"/>
                <a:ea typeface="Times New Roman"/>
                <a:cs typeface="Times New Roman"/>
                <a:sym typeface="Times New Roman"/>
              </a:rPr>
              <a:t>increases</a:t>
            </a:r>
            <a:r>
              <a:rPr lang="en-US"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marL="457200" lvl="0" indent="-368300">
              <a:spcBef>
                <a:spcPts val="0"/>
              </a:spcBef>
              <a:spcAft>
                <a:spcPts val="0"/>
              </a:spcAft>
              <a:buSzPts val="2200"/>
              <a:buFont typeface="Times New Roman"/>
              <a:buChar char="➢"/>
            </a:pPr>
            <a:r>
              <a:rPr lang="en-US" sz="2200">
                <a:latin typeface="Times New Roman"/>
                <a:ea typeface="Times New Roman"/>
                <a:cs typeface="Times New Roman"/>
                <a:sym typeface="Times New Roman"/>
              </a:rPr>
              <a:t>Also when the Business days between Assessment and Resume (</a:t>
            </a:r>
            <a:r>
              <a:rPr lang="en-US" sz="2200" b="1">
                <a:latin typeface="Times New Roman"/>
                <a:ea typeface="Times New Roman"/>
                <a:cs typeface="Times New Roman"/>
                <a:sym typeface="Times New Roman"/>
              </a:rPr>
              <a:t>Resume Time</a:t>
            </a:r>
            <a:r>
              <a:rPr lang="en-US" sz="2200">
                <a:latin typeface="Times New Roman"/>
                <a:ea typeface="Times New Roman"/>
                <a:cs typeface="Times New Roman"/>
                <a:sym typeface="Times New Roman"/>
              </a:rPr>
              <a:t>) </a:t>
            </a:r>
            <a:r>
              <a:rPr lang="en-US" sz="2200" b="1">
                <a:latin typeface="Times New Roman"/>
                <a:ea typeface="Times New Roman"/>
                <a:cs typeface="Times New Roman"/>
                <a:sym typeface="Times New Roman"/>
              </a:rPr>
              <a:t>decreases</a:t>
            </a:r>
            <a:r>
              <a:rPr lang="en-US" sz="2200">
                <a:latin typeface="Times New Roman"/>
                <a:ea typeface="Times New Roman"/>
                <a:cs typeface="Times New Roman"/>
                <a:sym typeface="Times New Roman"/>
              </a:rPr>
              <a:t>, the number of </a:t>
            </a:r>
            <a:r>
              <a:rPr lang="en-US" sz="2200" b="1">
                <a:latin typeface="Times New Roman"/>
                <a:ea typeface="Times New Roman"/>
                <a:cs typeface="Times New Roman"/>
                <a:sym typeface="Times New Roman"/>
              </a:rPr>
              <a:t>days to get hired</a:t>
            </a:r>
            <a:r>
              <a:rPr lang="en-US" sz="2200">
                <a:latin typeface="Times New Roman"/>
                <a:ea typeface="Times New Roman"/>
                <a:cs typeface="Times New Roman"/>
                <a:sym typeface="Times New Roman"/>
              </a:rPr>
              <a:t> </a:t>
            </a:r>
            <a:r>
              <a:rPr lang="en-US" sz="2200" b="1">
                <a:latin typeface="Times New Roman"/>
                <a:ea typeface="Times New Roman"/>
                <a:cs typeface="Times New Roman"/>
                <a:sym typeface="Times New Roman"/>
              </a:rPr>
              <a:t>decreases</a:t>
            </a:r>
            <a:r>
              <a:rPr lang="en-US"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marL="457200" lvl="0" indent="-368300" rtl="0">
              <a:spcBef>
                <a:spcPts val="0"/>
              </a:spcBef>
              <a:spcAft>
                <a:spcPts val="0"/>
              </a:spcAft>
              <a:buSzPts val="2200"/>
              <a:buFont typeface="Times New Roman"/>
              <a:buChar char="➢"/>
            </a:pPr>
            <a:r>
              <a:rPr lang="en-US" sz="2200">
                <a:latin typeface="Times New Roman"/>
                <a:ea typeface="Times New Roman"/>
                <a:cs typeface="Times New Roman"/>
                <a:sym typeface="Times New Roman"/>
              </a:rPr>
              <a:t>But surprisingly we see that, if </a:t>
            </a:r>
            <a:r>
              <a:rPr lang="en-US" sz="2200" b="1">
                <a:latin typeface="Times New Roman"/>
                <a:ea typeface="Times New Roman"/>
                <a:cs typeface="Times New Roman"/>
                <a:sym typeface="Times New Roman"/>
              </a:rPr>
              <a:t>number of logged activities increases</a:t>
            </a:r>
            <a:r>
              <a:rPr lang="en-US" sz="2200">
                <a:latin typeface="Times New Roman"/>
                <a:ea typeface="Times New Roman"/>
                <a:cs typeface="Times New Roman"/>
                <a:sym typeface="Times New Roman"/>
              </a:rPr>
              <a:t>, the number of </a:t>
            </a:r>
            <a:r>
              <a:rPr lang="en-US" sz="2200" b="1">
                <a:latin typeface="Times New Roman"/>
                <a:ea typeface="Times New Roman"/>
                <a:cs typeface="Times New Roman"/>
                <a:sym typeface="Times New Roman"/>
              </a:rPr>
              <a:t>days to get hired</a:t>
            </a:r>
            <a:r>
              <a:rPr lang="en-US" sz="2200">
                <a:latin typeface="Times New Roman"/>
                <a:ea typeface="Times New Roman"/>
                <a:cs typeface="Times New Roman"/>
                <a:sym typeface="Times New Roman"/>
              </a:rPr>
              <a:t> also </a:t>
            </a:r>
            <a:r>
              <a:rPr lang="en-US" sz="2200" b="1">
                <a:latin typeface="Times New Roman"/>
                <a:ea typeface="Times New Roman"/>
                <a:cs typeface="Times New Roman"/>
                <a:sym typeface="Times New Roman"/>
              </a:rPr>
              <a:t>increases</a:t>
            </a:r>
            <a:r>
              <a:rPr lang="en-US" sz="2200">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a:p>
            <a:pPr marL="457200" lvl="0" indent="-368300">
              <a:spcBef>
                <a:spcPts val="0"/>
              </a:spcBef>
              <a:spcAft>
                <a:spcPts val="0"/>
              </a:spcAft>
              <a:buSzPts val="2200"/>
              <a:buFont typeface="Times New Roman"/>
              <a:buChar char="➢"/>
            </a:pPr>
            <a:r>
              <a:rPr lang="en-US" sz="2200">
                <a:latin typeface="Times New Roman"/>
                <a:ea typeface="Times New Roman"/>
                <a:cs typeface="Times New Roman"/>
                <a:sym typeface="Times New Roman"/>
              </a:rPr>
              <a:t>The R-squared value is very less, which implies that only 7% of the variance in data is explained by the model.This tells us that there are other reasons which influences the clients to get hired.</a:t>
            </a:r>
            <a:endParaRPr sz="2200">
              <a:latin typeface="Times New Roman"/>
              <a:ea typeface="Times New Roman"/>
              <a:cs typeface="Times New Roman"/>
              <a:sym typeface="Times New Roman"/>
            </a:endParaRPr>
          </a:p>
          <a:p>
            <a:pPr marL="342900" lvl="0" indent="-251459">
              <a:spcBef>
                <a:spcPts val="100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Improved Regression Model</a:t>
            </a:r>
            <a:endParaRPr/>
          </a:p>
        </p:txBody>
      </p:sp>
      <p:sp>
        <p:nvSpPr>
          <p:cNvPr id="458" name="Shape 458"/>
          <p:cNvSpPr txBox="1">
            <a:spLocks noGrp="1"/>
          </p:cNvSpPr>
          <p:nvPr>
            <p:ph type="body" idx="1"/>
          </p:nvPr>
        </p:nvSpPr>
        <p:spPr>
          <a:xfrm>
            <a:off x="159500" y="2299300"/>
            <a:ext cx="11841900" cy="4067100"/>
          </a:xfrm>
          <a:prstGeom prst="rect">
            <a:avLst/>
          </a:prstGeom>
        </p:spPr>
        <p:txBody>
          <a:bodyPr spcFirstLastPara="1" wrap="square" lIns="91425" tIns="91425" rIns="91425" bIns="91425" anchor="t" anchorCtr="0">
            <a:noAutofit/>
          </a:bodyPr>
          <a:lstStyle/>
          <a:p>
            <a:pPr marL="342900" lvl="0" indent="-251459">
              <a:spcBef>
                <a:spcPts val="1000"/>
              </a:spcBef>
              <a:spcAft>
                <a:spcPts val="0"/>
              </a:spcAft>
              <a:buNone/>
            </a:pPr>
            <a:r>
              <a:rPr lang="en-US" sz="2000">
                <a:latin typeface="Times New Roman"/>
                <a:ea typeface="Times New Roman"/>
                <a:cs typeface="Times New Roman"/>
                <a:sym typeface="Times New Roman"/>
              </a:rPr>
              <a:t>    To improve the </a:t>
            </a:r>
            <a:r>
              <a:rPr lang="en-US" sz="2000" b="1">
                <a:latin typeface="Times New Roman"/>
                <a:ea typeface="Times New Roman"/>
                <a:cs typeface="Times New Roman"/>
                <a:sym typeface="Times New Roman"/>
              </a:rPr>
              <a:t>R-squared value</a:t>
            </a:r>
            <a:r>
              <a:rPr lang="en-US" sz="2000">
                <a:latin typeface="Times New Roman"/>
                <a:ea typeface="Times New Roman"/>
                <a:cs typeface="Times New Roman"/>
                <a:sym typeface="Times New Roman"/>
              </a:rPr>
              <a:t> and to make a meaningful model, factors that might effectively influence veteran’s success in getting hired quickly are been analyzed and has been added as input to the model. They are</a:t>
            </a:r>
            <a:endParaRPr sz="2000">
              <a:latin typeface="Times New Roman"/>
              <a:ea typeface="Times New Roman"/>
              <a:cs typeface="Times New Roman"/>
              <a:sym typeface="Times New Roman"/>
            </a:endParaRPr>
          </a:p>
          <a:p>
            <a:pPr marL="457200" lvl="0" indent="-355600">
              <a:spcBef>
                <a:spcPts val="1000"/>
              </a:spcBef>
              <a:spcAft>
                <a:spcPts val="0"/>
              </a:spcAft>
              <a:buSzPts val="2000"/>
              <a:buFont typeface="Times New Roman"/>
              <a:buChar char="➢"/>
            </a:pPr>
            <a:r>
              <a:rPr lang="en-US" sz="2000">
                <a:latin typeface="Times New Roman"/>
                <a:ea typeface="Times New Roman"/>
                <a:cs typeface="Times New Roman"/>
                <a:sym typeface="Times New Roman"/>
              </a:rPr>
              <a:t>Geographic region of veteran</a:t>
            </a:r>
            <a:endParaRPr sz="2000">
              <a:latin typeface="Times New Roman"/>
              <a:ea typeface="Times New Roman"/>
              <a:cs typeface="Times New Roman"/>
              <a:sym typeface="Times New Roman"/>
            </a:endParaRPr>
          </a:p>
          <a:p>
            <a:pPr marL="457200" lvl="0" indent="-355600">
              <a:spcBef>
                <a:spcPts val="0"/>
              </a:spcBef>
              <a:spcAft>
                <a:spcPts val="0"/>
              </a:spcAft>
              <a:buSzPts val="2000"/>
              <a:buFont typeface="Times New Roman"/>
              <a:buChar char="➢"/>
            </a:pPr>
            <a:r>
              <a:rPr lang="en-US" sz="2000">
                <a:latin typeface="Times New Roman"/>
                <a:ea typeface="Times New Roman"/>
                <a:cs typeface="Times New Roman"/>
                <a:sym typeface="Times New Roman"/>
              </a:rPr>
              <a:t>Areas of Experience of the veteran</a:t>
            </a:r>
            <a:endParaRPr sz="2000">
              <a:latin typeface="Times New Roman"/>
              <a:ea typeface="Times New Roman"/>
              <a:cs typeface="Times New Roman"/>
              <a:sym typeface="Times New Roman"/>
            </a:endParaRPr>
          </a:p>
          <a:p>
            <a:pPr marL="457200" lvl="0" indent="-355600">
              <a:spcBef>
                <a:spcPts val="0"/>
              </a:spcBef>
              <a:spcAft>
                <a:spcPts val="0"/>
              </a:spcAft>
              <a:buSzPts val="2000"/>
              <a:buFont typeface="Times New Roman"/>
              <a:buChar char="➢"/>
            </a:pPr>
            <a:r>
              <a:rPr lang="en-US" sz="2000">
                <a:latin typeface="Times New Roman"/>
                <a:ea typeface="Times New Roman"/>
                <a:cs typeface="Times New Roman"/>
                <a:sym typeface="Times New Roman"/>
              </a:rPr>
              <a:t>Educational Summary of the veteran</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Qualification Summary of the veteran</a:t>
            </a:r>
            <a:endParaRPr sz="2000">
              <a:latin typeface="Times New Roman"/>
              <a:ea typeface="Times New Roman"/>
              <a:cs typeface="Times New Roman"/>
              <a:sym typeface="Times New Roman"/>
            </a:endParaRPr>
          </a:p>
          <a:p>
            <a:pPr marL="457200" lvl="0" indent="-355600">
              <a:spcBef>
                <a:spcPts val="0"/>
              </a:spcBef>
              <a:spcAft>
                <a:spcPts val="0"/>
              </a:spcAft>
              <a:buSzPts val="2000"/>
              <a:buFont typeface="Times New Roman"/>
              <a:buChar char="➢"/>
            </a:pPr>
            <a:r>
              <a:rPr lang="en-US" sz="2000">
                <a:latin typeface="Times New Roman"/>
                <a:ea typeface="Times New Roman"/>
                <a:cs typeface="Times New Roman"/>
                <a:sym typeface="Times New Roman"/>
              </a:rPr>
              <a:t>Volunteer help</a:t>
            </a:r>
            <a:endParaRPr sz="2000">
              <a:latin typeface="Times New Roman"/>
              <a:ea typeface="Times New Roman"/>
              <a:cs typeface="Times New Roman"/>
              <a:sym typeface="Times New Roman"/>
            </a:endParaRPr>
          </a:p>
          <a:p>
            <a:pPr marL="457200" lvl="0" indent="-355600">
              <a:spcBef>
                <a:spcPts val="0"/>
              </a:spcBef>
              <a:spcAft>
                <a:spcPts val="0"/>
              </a:spcAft>
              <a:buSzPts val="2000"/>
              <a:buFont typeface="Times New Roman"/>
              <a:buChar char="➢"/>
            </a:pPr>
            <a:r>
              <a:rPr lang="en-US" sz="2000">
                <a:latin typeface="Times New Roman"/>
                <a:ea typeface="Times New Roman"/>
                <a:cs typeface="Times New Roman"/>
                <a:sym typeface="Times New Roman"/>
              </a:rPr>
              <a:t>Interview Skills</a:t>
            </a:r>
            <a:endParaRPr sz="2000">
              <a:latin typeface="Times New Roman"/>
              <a:ea typeface="Times New Roman"/>
              <a:cs typeface="Times New Roman"/>
              <a:sym typeface="Times New Roman"/>
            </a:endParaRPr>
          </a:p>
          <a:p>
            <a:pPr marL="457200" lvl="0" indent="-355600">
              <a:spcBef>
                <a:spcPts val="0"/>
              </a:spcBef>
              <a:spcAft>
                <a:spcPts val="0"/>
              </a:spcAft>
              <a:buSzPts val="2000"/>
              <a:buFont typeface="Times New Roman"/>
              <a:buChar char="➢"/>
            </a:pPr>
            <a:r>
              <a:rPr lang="en-US" sz="2000">
                <a:latin typeface="Times New Roman"/>
                <a:ea typeface="Times New Roman"/>
                <a:cs typeface="Times New Roman"/>
                <a:sym typeface="Times New Roman"/>
              </a:rPr>
              <a:t>Responsiveness of the veteran</a:t>
            </a:r>
            <a:endParaRPr sz="2000">
              <a:latin typeface="Times New Roman"/>
              <a:ea typeface="Times New Roman"/>
              <a:cs typeface="Times New Roman"/>
              <a:sym typeface="Times New Roman"/>
            </a:endParaRPr>
          </a:p>
          <a:p>
            <a:pPr marL="342900" lvl="0" indent="-251459">
              <a:spcBef>
                <a:spcPts val="1000"/>
              </a:spcBef>
              <a:spcAft>
                <a:spcPts val="0"/>
              </a:spcAft>
              <a:buClr>
                <a:schemeClr val="dk1"/>
              </a:buClr>
              <a:buSzPts val="1100"/>
              <a:buFont typeface="Arial"/>
              <a:buNone/>
            </a:pPr>
            <a:endParaRPr>
              <a:latin typeface="Times New Roman"/>
              <a:ea typeface="Times New Roman"/>
              <a:cs typeface="Times New Roman"/>
              <a:sym typeface="Times New Roman"/>
            </a:endParaRPr>
          </a:p>
          <a:p>
            <a:pPr marL="342900" lvl="0" indent="-251459">
              <a:spcBef>
                <a:spcPts val="1000"/>
              </a:spcBef>
              <a:spcAft>
                <a:spcPts val="0"/>
              </a:spcAft>
              <a:buNone/>
            </a:pPr>
            <a:endParaRPr>
              <a:latin typeface="Times New Roman"/>
              <a:ea typeface="Times New Roman"/>
              <a:cs typeface="Times New Roman"/>
              <a:sym typeface="Times New Roman"/>
            </a:endParaRPr>
          </a:p>
        </p:txBody>
      </p:sp>
      <p:pic>
        <p:nvPicPr>
          <p:cNvPr id="459" name="Shape 459"/>
          <p:cNvPicPr preferRelativeResize="0"/>
          <p:nvPr/>
        </p:nvPicPr>
        <p:blipFill>
          <a:blip r:embed="rId3">
            <a:alphaModFix/>
          </a:blip>
          <a:stretch>
            <a:fillRect/>
          </a:stretch>
        </p:blipFill>
        <p:spPr>
          <a:xfrm>
            <a:off x="5862725" y="4075925"/>
            <a:ext cx="4683475" cy="1181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Improved Model Results</a:t>
            </a:r>
            <a:endParaRPr/>
          </a:p>
        </p:txBody>
      </p:sp>
      <p:pic>
        <p:nvPicPr>
          <p:cNvPr id="465" name="Shape 465"/>
          <p:cNvPicPr preferRelativeResize="0"/>
          <p:nvPr/>
        </p:nvPicPr>
        <p:blipFill>
          <a:blip r:embed="rId3">
            <a:alphaModFix/>
          </a:blip>
          <a:stretch>
            <a:fillRect/>
          </a:stretch>
        </p:blipFill>
        <p:spPr>
          <a:xfrm>
            <a:off x="6331175" y="2949074"/>
            <a:ext cx="5764049" cy="3116000"/>
          </a:xfrm>
          <a:prstGeom prst="rect">
            <a:avLst/>
          </a:prstGeom>
          <a:noFill/>
          <a:ln>
            <a:noFill/>
          </a:ln>
        </p:spPr>
      </p:pic>
      <p:pic>
        <p:nvPicPr>
          <p:cNvPr id="466" name="Shape 466"/>
          <p:cNvPicPr preferRelativeResize="0"/>
          <p:nvPr/>
        </p:nvPicPr>
        <p:blipFill>
          <a:blip r:embed="rId4">
            <a:alphaModFix/>
          </a:blip>
          <a:stretch>
            <a:fillRect/>
          </a:stretch>
        </p:blipFill>
        <p:spPr>
          <a:xfrm>
            <a:off x="208050" y="2368080"/>
            <a:ext cx="6026376" cy="427798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Inference</a:t>
            </a:r>
            <a:endParaRPr/>
          </a:p>
        </p:txBody>
      </p:sp>
      <p:sp>
        <p:nvSpPr>
          <p:cNvPr id="472" name="Shape 472"/>
          <p:cNvSpPr txBox="1">
            <a:spLocks noGrp="1"/>
          </p:cNvSpPr>
          <p:nvPr>
            <p:ph type="body" idx="1"/>
          </p:nvPr>
        </p:nvSpPr>
        <p:spPr>
          <a:xfrm>
            <a:off x="334500" y="2404150"/>
            <a:ext cx="11523000" cy="34164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US" sz="2200">
                <a:latin typeface="Times New Roman"/>
                <a:ea typeface="Times New Roman"/>
                <a:cs typeface="Times New Roman"/>
                <a:sym typeface="Times New Roman"/>
              </a:rPr>
              <a:t>In addition to the existing takeaways from the results we see that,</a:t>
            </a:r>
            <a:endParaRPr sz="2200">
              <a:latin typeface="Times New Roman"/>
              <a:ea typeface="Times New Roman"/>
              <a:cs typeface="Times New Roman"/>
              <a:sym typeface="Times New Roman"/>
            </a:endParaRPr>
          </a:p>
          <a:p>
            <a:pPr marL="0" lvl="0" indent="0">
              <a:spcBef>
                <a:spcPts val="1000"/>
              </a:spcBef>
              <a:spcAft>
                <a:spcPts val="0"/>
              </a:spcAft>
              <a:buNone/>
            </a:pPr>
            <a:endParaRPr sz="2200">
              <a:latin typeface="Times New Roman"/>
              <a:ea typeface="Times New Roman"/>
              <a:cs typeface="Times New Roman"/>
              <a:sym typeface="Times New Roman"/>
            </a:endParaRPr>
          </a:p>
          <a:p>
            <a:pPr marL="457200" lvl="0" indent="-368300" rtl="0">
              <a:spcBef>
                <a:spcPts val="1000"/>
              </a:spcBef>
              <a:spcAft>
                <a:spcPts val="0"/>
              </a:spcAft>
              <a:buSzPts val="2200"/>
              <a:buFont typeface="Times New Roman"/>
              <a:buChar char="➢"/>
            </a:pPr>
            <a:r>
              <a:rPr lang="en-US" sz="2200">
                <a:latin typeface="Times New Roman"/>
                <a:ea typeface="Times New Roman"/>
                <a:cs typeface="Times New Roman"/>
                <a:sym typeface="Times New Roman"/>
              </a:rPr>
              <a:t>Geography of a veterans place doesn’t matter much in finding them a job.</a:t>
            </a:r>
            <a:endParaRPr sz="2200">
              <a:latin typeface="Times New Roman"/>
              <a:ea typeface="Times New Roman"/>
              <a:cs typeface="Times New Roman"/>
              <a:sym typeface="Times New Roman"/>
            </a:endParaRPr>
          </a:p>
          <a:p>
            <a:pPr marL="0" lvl="0" indent="0">
              <a:spcBef>
                <a:spcPts val="1000"/>
              </a:spcBef>
              <a:spcAft>
                <a:spcPts val="0"/>
              </a:spcAft>
              <a:buNone/>
            </a:pPr>
            <a:endParaRPr sz="2200">
              <a:latin typeface="Times New Roman"/>
              <a:ea typeface="Times New Roman"/>
              <a:cs typeface="Times New Roman"/>
              <a:sym typeface="Times New Roman"/>
            </a:endParaRPr>
          </a:p>
          <a:p>
            <a:pPr marL="457200" lvl="0" indent="-368300" rtl="0">
              <a:spcBef>
                <a:spcPts val="1000"/>
              </a:spcBef>
              <a:spcAft>
                <a:spcPts val="0"/>
              </a:spcAft>
              <a:buSzPts val="2200"/>
              <a:buFont typeface="Times New Roman"/>
              <a:buChar char="➢"/>
            </a:pPr>
            <a:r>
              <a:rPr lang="en-US" sz="2200">
                <a:latin typeface="Times New Roman"/>
                <a:ea typeface="Times New Roman"/>
                <a:cs typeface="Times New Roman"/>
                <a:sym typeface="Times New Roman"/>
              </a:rPr>
              <a:t>When the Veteran is responsive to HHUSA clients, then the number of days to get hired significantly decreases.</a:t>
            </a:r>
            <a:endParaRPr sz="2200">
              <a:latin typeface="Times New Roman"/>
              <a:ea typeface="Times New Roman"/>
              <a:cs typeface="Times New Roman"/>
              <a:sym typeface="Times New Roman"/>
            </a:endParaRPr>
          </a:p>
          <a:p>
            <a:pPr marL="0" lvl="0" indent="0">
              <a:spcBef>
                <a:spcPts val="1000"/>
              </a:spcBef>
              <a:spcAft>
                <a:spcPts val="0"/>
              </a:spcAft>
              <a:buNone/>
            </a:pPr>
            <a:endParaRPr sz="2200">
              <a:latin typeface="Times New Roman"/>
              <a:ea typeface="Times New Roman"/>
              <a:cs typeface="Times New Roman"/>
              <a:sym typeface="Times New Roman"/>
            </a:endParaRPr>
          </a:p>
          <a:p>
            <a:pPr marL="457200" lvl="0" indent="-368300">
              <a:spcBef>
                <a:spcPts val="1000"/>
              </a:spcBef>
              <a:spcAft>
                <a:spcPts val="0"/>
              </a:spcAft>
              <a:buSzPts val="2200"/>
              <a:buFont typeface="Times New Roman"/>
              <a:buChar char="➢"/>
            </a:pPr>
            <a:r>
              <a:rPr lang="en-US" sz="2200">
                <a:latin typeface="Times New Roman"/>
                <a:ea typeface="Times New Roman"/>
                <a:cs typeface="Times New Roman"/>
                <a:sym typeface="Times New Roman"/>
              </a:rPr>
              <a:t>Qualification Summary of veteran: Fast pace, HR, Logististics and Critical Reasoning. Only these three were significant for a veteran to get hired.</a:t>
            </a:r>
            <a:endParaRPr sz="2200">
              <a:latin typeface="Times New Roman"/>
              <a:ea typeface="Times New Roman"/>
              <a:cs typeface="Times New Roman"/>
              <a:sym typeface="Times New Roman"/>
            </a:endParaRPr>
          </a:p>
          <a:p>
            <a:pPr marL="342900" lvl="0" indent="-251459">
              <a:spcBef>
                <a:spcPts val="1000"/>
              </a:spcBef>
              <a:spcAft>
                <a:spcPts val="0"/>
              </a:spcAft>
              <a:buNone/>
            </a:pP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Recommendations</a:t>
            </a:r>
            <a:endParaRPr/>
          </a:p>
        </p:txBody>
      </p:sp>
      <p:sp>
        <p:nvSpPr>
          <p:cNvPr id="478" name="Shape 478"/>
          <p:cNvSpPr txBox="1">
            <a:spLocks noGrp="1"/>
          </p:cNvSpPr>
          <p:nvPr>
            <p:ph type="body" idx="1"/>
          </p:nvPr>
        </p:nvSpPr>
        <p:spPr>
          <a:xfrm>
            <a:off x="318975" y="2379300"/>
            <a:ext cx="11483100" cy="4214100"/>
          </a:xfrm>
          <a:prstGeom prst="rect">
            <a:avLst/>
          </a:prstGeom>
        </p:spPr>
        <p:txBody>
          <a:bodyPr spcFirstLastPara="1" wrap="square" lIns="91425" tIns="91425" rIns="91425" bIns="91425" anchor="t" anchorCtr="0">
            <a:noAutofit/>
          </a:bodyPr>
          <a:lstStyle/>
          <a:p>
            <a:pPr marL="342900" lvl="0" indent="-251459">
              <a:spcBef>
                <a:spcPts val="1000"/>
              </a:spcBef>
              <a:spcAft>
                <a:spcPts val="0"/>
              </a:spcAft>
              <a:buNone/>
            </a:pPr>
            <a:r>
              <a:rPr lang="en-US" sz="2000">
                <a:latin typeface="Times New Roman"/>
                <a:ea typeface="Times New Roman"/>
                <a:cs typeface="Times New Roman"/>
                <a:sym typeface="Times New Roman"/>
              </a:rPr>
              <a:t>Based on the results, we have come up with the following recommendations</a:t>
            </a:r>
            <a:endParaRPr sz="2000">
              <a:latin typeface="Times New Roman"/>
              <a:ea typeface="Times New Roman"/>
              <a:cs typeface="Times New Roman"/>
              <a:sym typeface="Times New Roman"/>
            </a:endParaRPr>
          </a:p>
          <a:p>
            <a:pPr marL="457200" lvl="0" indent="-3556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It is recommended that HHUSA employees take sufficient amount of time to assess the veterans. Because, it would help them to get a better idea of the person and would help them in finding a relevant job sooner.</a:t>
            </a:r>
            <a:endParaRPr sz="2000">
              <a:latin typeface="Times New Roman"/>
              <a:ea typeface="Times New Roman"/>
              <a:cs typeface="Times New Roman"/>
              <a:sym typeface="Times New Roman"/>
            </a:endParaRPr>
          </a:p>
          <a:p>
            <a:pPr marL="0" lvl="0" indent="0">
              <a:spcBef>
                <a:spcPts val="1000"/>
              </a:spcBef>
              <a:spcAft>
                <a:spcPts val="0"/>
              </a:spcAft>
              <a:buNone/>
            </a:pPr>
            <a:endParaRPr sz="2000">
              <a:latin typeface="Times New Roman"/>
              <a:ea typeface="Times New Roman"/>
              <a:cs typeface="Times New Roman"/>
              <a:sym typeface="Times New Roman"/>
            </a:endParaRPr>
          </a:p>
          <a:p>
            <a:pPr marL="457200" lvl="0" indent="-3556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Once this is followed, it would obviously decrease the number of days taken for writing a resume for the veteran. So, it is recommended that HHUSA employees take less number of days for Resume Writing.</a:t>
            </a:r>
            <a:endParaRPr sz="2000">
              <a:latin typeface="Times New Roman"/>
              <a:ea typeface="Times New Roman"/>
              <a:cs typeface="Times New Roman"/>
              <a:sym typeface="Times New Roman"/>
            </a:endParaRPr>
          </a:p>
          <a:p>
            <a:pPr marL="0" lvl="0" indent="0">
              <a:spcBef>
                <a:spcPts val="1000"/>
              </a:spcBef>
              <a:spcAft>
                <a:spcPts val="0"/>
              </a:spcAft>
              <a:buNone/>
            </a:pPr>
            <a:endParaRPr sz="2000">
              <a:latin typeface="Times New Roman"/>
              <a:ea typeface="Times New Roman"/>
              <a:cs typeface="Times New Roman"/>
              <a:sym typeface="Times New Roman"/>
            </a:endParaRPr>
          </a:p>
          <a:p>
            <a:pPr marL="457200" lvl="0" indent="-355600">
              <a:spcBef>
                <a:spcPts val="1000"/>
              </a:spcBef>
              <a:spcAft>
                <a:spcPts val="0"/>
              </a:spcAft>
              <a:buSzPts val="2000"/>
              <a:buFont typeface="Times New Roman"/>
              <a:buChar char="➢"/>
            </a:pPr>
            <a:r>
              <a:rPr lang="en-US" sz="2000">
                <a:latin typeface="Times New Roman"/>
                <a:ea typeface="Times New Roman"/>
                <a:cs typeface="Times New Roman"/>
                <a:sym typeface="Times New Roman"/>
              </a:rPr>
              <a:t>Veterans should be more responsive to HHUSA people. So, HHUSA can take necessary measures to increase the communication and responsiveness between them and the veterans.</a:t>
            </a:r>
            <a:endParaRPr sz="20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a:t>Business Problem 4</a:t>
            </a:r>
            <a:endParaRPr/>
          </a:p>
        </p:txBody>
      </p:sp>
      <p:sp>
        <p:nvSpPr>
          <p:cNvPr id="484" name="Shape 484"/>
          <p:cNvSpPr txBox="1">
            <a:spLocks noGrp="1"/>
          </p:cNvSpPr>
          <p:nvPr>
            <p:ph type="body" idx="1"/>
          </p:nvPr>
        </p:nvSpPr>
        <p:spPr>
          <a:xfrm>
            <a:off x="637950" y="2603500"/>
            <a:ext cx="11164200" cy="3416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400">
                <a:solidFill>
                  <a:srgbClr val="000000"/>
                </a:solidFill>
                <a:latin typeface="Times New Roman"/>
                <a:ea typeface="Times New Roman"/>
                <a:cs typeface="Times New Roman"/>
                <a:sym typeface="Times New Roman"/>
              </a:rPr>
              <a:t>Does working with a volunteer raise the probability of a client getting hired or getting hired sooner? Are there certain volunteer activities that are more effective than others? Do volunteer activities increase the quality job obtained perhaps determined through salary level? (Essentially, can we prove quantitatively that our volunteers are increasing the overall effectiveness of our program?)</a:t>
            </a:r>
            <a:endParaRPr sz="2400">
              <a:solidFill>
                <a:srgbClr val="000000"/>
              </a:solidFill>
              <a:latin typeface="Times New Roman"/>
              <a:ea typeface="Times New Roman"/>
              <a:cs typeface="Times New Roman"/>
              <a:sym typeface="Times New Roman"/>
            </a:endParaRPr>
          </a:p>
          <a:p>
            <a:pPr marL="342900" lvl="0" indent="-251459">
              <a:spcBef>
                <a:spcPts val="10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Data Preparation</a:t>
            </a:r>
            <a:endParaRPr/>
          </a:p>
        </p:txBody>
      </p:sp>
      <p:sp>
        <p:nvSpPr>
          <p:cNvPr id="490" name="Shape 490"/>
          <p:cNvSpPr txBox="1">
            <a:spLocks noGrp="1"/>
          </p:cNvSpPr>
          <p:nvPr>
            <p:ph type="body" idx="1"/>
          </p:nvPr>
        </p:nvSpPr>
        <p:spPr>
          <a:xfrm>
            <a:off x="274650" y="2250775"/>
            <a:ext cx="11806500" cy="4314900"/>
          </a:xfrm>
          <a:prstGeom prst="rect">
            <a:avLst/>
          </a:prstGeom>
        </p:spPr>
        <p:txBody>
          <a:bodyPr spcFirstLastPara="1" wrap="square" lIns="91425" tIns="91425" rIns="91425" bIns="91425" anchor="t" anchorCtr="0">
            <a:noAutofit/>
          </a:bodyPr>
          <a:lstStyle/>
          <a:p>
            <a:pPr marL="457200" lvl="0" indent="-330200" rtl="0">
              <a:lnSpc>
                <a:spcPct val="115000"/>
              </a:lnSpc>
              <a:spcBef>
                <a:spcPts val="0"/>
              </a:spcBef>
              <a:spcAft>
                <a:spcPts val="0"/>
              </a:spcAft>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Case data only appears if the client requested or responded to an offer for volunteer services. So, if a client has no case data in their record, they did not want to speak with a volunteer (or weren’t offered the service). </a:t>
            </a:r>
            <a:endParaRPr sz="1600">
              <a:solidFill>
                <a:schemeClr val="dk1"/>
              </a:solidFill>
              <a:highlight>
                <a:srgbClr val="FFFFFF"/>
              </a:highlight>
              <a:latin typeface="Times New Roman"/>
              <a:ea typeface="Times New Roman"/>
              <a:cs typeface="Times New Roman"/>
              <a:sym typeface="Times New Roman"/>
            </a:endParaRPr>
          </a:p>
          <a:p>
            <a:pPr marL="457200" lvl="0" indent="-330200" rtl="0">
              <a:lnSpc>
                <a:spcPct val="115000"/>
              </a:lnSpc>
              <a:spcBef>
                <a:spcPts val="0"/>
              </a:spcBef>
              <a:spcAft>
                <a:spcPts val="0"/>
              </a:spcAft>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Case Data has 1,826 records, out of which 958 records has “completed” status meaning that only these veterans completed their volunteer request while others had withdrawn or did not respond to request.</a:t>
            </a:r>
            <a:endParaRPr sz="1600">
              <a:solidFill>
                <a:schemeClr val="dk1"/>
              </a:solidFill>
              <a:highlight>
                <a:srgbClr val="FFFFFF"/>
              </a:highlight>
              <a:latin typeface="Times New Roman"/>
              <a:ea typeface="Times New Roman"/>
              <a:cs typeface="Times New Roman"/>
              <a:sym typeface="Times New Roman"/>
            </a:endParaRPr>
          </a:p>
          <a:p>
            <a:pPr marL="457200" lvl="0" indent="-330200" rtl="0">
              <a:lnSpc>
                <a:spcPct val="115000"/>
              </a:lnSpc>
              <a:spcBef>
                <a:spcPts val="0"/>
              </a:spcBef>
              <a:spcAft>
                <a:spcPts val="0"/>
              </a:spcAft>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 Contact Data has 64,549 records. Both these datasets were joined by matching their contact Id’s using R.</a:t>
            </a:r>
            <a:endParaRPr sz="1600">
              <a:solidFill>
                <a:schemeClr val="dk1"/>
              </a:solidFill>
              <a:highlight>
                <a:srgbClr val="FFFFFF"/>
              </a:highlight>
              <a:latin typeface="Times New Roman"/>
              <a:ea typeface="Times New Roman"/>
              <a:cs typeface="Times New Roman"/>
              <a:sym typeface="Times New Roman"/>
            </a:endParaRPr>
          </a:p>
          <a:p>
            <a:pPr marL="457200" lvl="0" indent="-330200" rtl="0">
              <a:lnSpc>
                <a:spcPct val="115000"/>
              </a:lnSpc>
              <a:spcBef>
                <a:spcPts val="0"/>
              </a:spcBef>
              <a:spcAft>
                <a:spcPts val="0"/>
              </a:spcAft>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After removing duplicates, 842 veterans were identified to have used the volunteer service.</a:t>
            </a:r>
            <a:endParaRPr sz="1600">
              <a:solidFill>
                <a:schemeClr val="dk1"/>
              </a:solidFill>
              <a:highlight>
                <a:srgbClr val="FFFFFF"/>
              </a:highlight>
              <a:latin typeface="Times New Roman"/>
              <a:ea typeface="Times New Roman"/>
              <a:cs typeface="Times New Roman"/>
              <a:sym typeface="Times New Roman"/>
            </a:endParaRPr>
          </a:p>
          <a:p>
            <a:pPr marL="457200" lvl="0" indent="-330200" rtl="0">
              <a:lnSpc>
                <a:spcPct val="115000"/>
              </a:lnSpc>
              <a:spcBef>
                <a:spcPts val="0"/>
              </a:spcBef>
              <a:spcAft>
                <a:spcPts val="0"/>
              </a:spcAft>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The columns that are of interest are :                                                  </a:t>
            </a:r>
            <a:endParaRPr sz="1600">
              <a:solidFill>
                <a:schemeClr val="dk1"/>
              </a:solidFill>
              <a:highlight>
                <a:srgbClr val="FFFFFF"/>
              </a:highlight>
              <a:latin typeface="Times New Roman"/>
              <a:ea typeface="Times New Roman"/>
              <a:cs typeface="Times New Roman"/>
              <a:sym typeface="Times New Roman"/>
            </a:endParaRPr>
          </a:p>
          <a:p>
            <a:pPr marL="914400" lvl="1" indent="-330200" rtl="0">
              <a:lnSpc>
                <a:spcPct val="115000"/>
              </a:lnSpc>
              <a:spcBef>
                <a:spcPts val="0"/>
              </a:spcBef>
              <a:spcAft>
                <a:spcPts val="0"/>
              </a:spcAft>
              <a:buClr>
                <a:schemeClr val="dk1"/>
              </a:buClr>
              <a:buSzPts val="1600"/>
              <a:buFont typeface="Times New Roman"/>
              <a:buChar char="○"/>
            </a:pPr>
            <a:r>
              <a:rPr lang="en-US">
                <a:solidFill>
                  <a:schemeClr val="dk1"/>
                </a:solidFill>
                <a:highlight>
                  <a:srgbClr val="FFFFFF"/>
                </a:highlight>
                <a:latin typeface="Times New Roman"/>
                <a:ea typeface="Times New Roman"/>
                <a:cs typeface="Times New Roman"/>
                <a:sym typeface="Times New Roman"/>
              </a:rPr>
              <a:t>volunteer_c  (Veteran used volunteer service or not; binary)                        </a:t>
            </a:r>
            <a:endParaRPr>
              <a:solidFill>
                <a:schemeClr val="dk1"/>
              </a:solidFill>
              <a:highlight>
                <a:srgbClr val="FFFFFF"/>
              </a:highlight>
              <a:latin typeface="Times New Roman"/>
              <a:ea typeface="Times New Roman"/>
              <a:cs typeface="Times New Roman"/>
              <a:sym typeface="Times New Roman"/>
            </a:endParaRPr>
          </a:p>
          <a:p>
            <a:pPr marL="914400" lvl="1" indent="-330200" rtl="0">
              <a:lnSpc>
                <a:spcPct val="115000"/>
              </a:lnSpc>
              <a:spcBef>
                <a:spcPts val="0"/>
              </a:spcBef>
              <a:spcAft>
                <a:spcPts val="0"/>
              </a:spcAft>
              <a:buClr>
                <a:schemeClr val="dk1"/>
              </a:buClr>
              <a:buSzPts val="1600"/>
              <a:buFont typeface="Times New Roman"/>
              <a:buChar char="○"/>
            </a:pPr>
            <a:r>
              <a:rPr lang="en-US">
                <a:solidFill>
                  <a:schemeClr val="dk1"/>
                </a:solidFill>
                <a:highlight>
                  <a:srgbClr val="FFFFFF"/>
                </a:highlight>
                <a:latin typeface="Times New Roman"/>
                <a:ea typeface="Times New Roman"/>
                <a:cs typeface="Times New Roman"/>
                <a:sym typeface="Times New Roman"/>
              </a:rPr>
              <a:t>Blue_c ( Hired or Not; binary)</a:t>
            </a:r>
            <a:endParaRPr>
              <a:solidFill>
                <a:schemeClr val="dk1"/>
              </a:solidFill>
              <a:highlight>
                <a:srgbClr val="FFFFFF"/>
              </a:highlight>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r>
              <a:rPr lang="en-US" sz="1600">
                <a:solidFill>
                  <a:schemeClr val="dk1"/>
                </a:solidFill>
                <a:highlight>
                  <a:srgbClr val="FFFFFF"/>
                </a:highlight>
                <a:latin typeface="Times New Roman"/>
                <a:ea typeface="Times New Roman"/>
                <a:cs typeface="Times New Roman"/>
                <a:sym typeface="Times New Roman"/>
              </a:rPr>
              <a:t>                        if(Active_color_c = “Blue”) then 1 else 0 ; </a:t>
            </a:r>
            <a:endParaRPr sz="1600">
              <a:solidFill>
                <a:schemeClr val="dk1"/>
              </a:solidFill>
              <a:highlight>
                <a:srgbClr val="FFFFFF"/>
              </a:highlight>
              <a:latin typeface="Times New Roman"/>
              <a:ea typeface="Times New Roman"/>
              <a:cs typeface="Times New Roman"/>
              <a:sym typeface="Times New Roman"/>
            </a:endParaRPr>
          </a:p>
          <a:p>
            <a:pPr marL="914400" lvl="1" indent="-330200" rtl="0">
              <a:lnSpc>
                <a:spcPct val="115000"/>
              </a:lnSpc>
              <a:spcBef>
                <a:spcPts val="0"/>
              </a:spcBef>
              <a:spcAft>
                <a:spcPts val="0"/>
              </a:spcAft>
              <a:buClr>
                <a:schemeClr val="dk1"/>
              </a:buClr>
              <a:buSzPts val="1600"/>
              <a:buFont typeface="Times New Roman"/>
              <a:buChar char="○"/>
            </a:pPr>
            <a:r>
              <a:rPr lang="en-US">
                <a:solidFill>
                  <a:schemeClr val="dk1"/>
                </a:solidFill>
                <a:highlight>
                  <a:srgbClr val="FFFFFF"/>
                </a:highlight>
                <a:latin typeface="Times New Roman"/>
                <a:ea typeface="Times New Roman"/>
                <a:cs typeface="Times New Roman"/>
                <a:sym typeface="Times New Roman"/>
              </a:rPr>
              <a:t>Salary_Range__c              </a:t>
            </a:r>
            <a:endParaRPr>
              <a:solidFill>
                <a:schemeClr val="dk1"/>
              </a:solidFill>
              <a:highlight>
                <a:srgbClr val="FFFFFF"/>
              </a:highlight>
              <a:latin typeface="Times New Roman"/>
              <a:ea typeface="Times New Roman"/>
              <a:cs typeface="Times New Roman"/>
              <a:sym typeface="Times New Roman"/>
            </a:endParaRPr>
          </a:p>
          <a:p>
            <a:pPr marL="914400" lvl="1" indent="-330200" rtl="0">
              <a:lnSpc>
                <a:spcPct val="115000"/>
              </a:lnSpc>
              <a:spcBef>
                <a:spcPts val="0"/>
              </a:spcBef>
              <a:spcAft>
                <a:spcPts val="0"/>
              </a:spcAft>
              <a:buClr>
                <a:schemeClr val="dk1"/>
              </a:buClr>
              <a:buSzPts val="1600"/>
              <a:buFont typeface="Times New Roman"/>
              <a:buChar char="○"/>
            </a:pPr>
            <a:r>
              <a:rPr lang="en-US">
                <a:solidFill>
                  <a:schemeClr val="dk1"/>
                </a:solidFill>
                <a:highlight>
                  <a:srgbClr val="FFFFFF"/>
                </a:highlight>
                <a:latin typeface="Times New Roman"/>
                <a:ea typeface="Times New Roman"/>
                <a:cs typeface="Times New Roman"/>
                <a:sym typeface="Times New Roman"/>
              </a:rPr>
              <a:t>Volunteer_Services__c                        </a:t>
            </a:r>
            <a:endParaRPr>
              <a:solidFill>
                <a:schemeClr val="dk1"/>
              </a:solidFill>
              <a:highlight>
                <a:srgbClr val="FFFFFF"/>
              </a:highlight>
              <a:latin typeface="Times New Roman"/>
              <a:ea typeface="Times New Roman"/>
              <a:cs typeface="Times New Roman"/>
              <a:sym typeface="Times New Roman"/>
            </a:endParaRPr>
          </a:p>
          <a:p>
            <a:pPr marL="914400" lvl="1" indent="-330200" rtl="0">
              <a:lnSpc>
                <a:spcPct val="115000"/>
              </a:lnSpc>
              <a:spcBef>
                <a:spcPts val="0"/>
              </a:spcBef>
              <a:spcAft>
                <a:spcPts val="0"/>
              </a:spcAft>
              <a:buClr>
                <a:schemeClr val="dk1"/>
              </a:buClr>
              <a:buSzPts val="1600"/>
              <a:buFont typeface="Times New Roman"/>
              <a:buChar char="○"/>
            </a:pPr>
            <a:r>
              <a:rPr lang="en-US">
                <a:solidFill>
                  <a:schemeClr val="dk1"/>
                </a:solidFill>
                <a:highlight>
                  <a:srgbClr val="FFFFFF"/>
                </a:highlight>
                <a:latin typeface="Times New Roman"/>
                <a:ea typeface="Times New Roman"/>
                <a:cs typeface="Times New Roman"/>
                <a:sym typeface="Times New Roman"/>
              </a:rPr>
              <a:t>Days_to_get_hired (Date_Turned_Blue__c  - Date_turned_green__c )</a:t>
            </a:r>
            <a:endParaRPr>
              <a:solidFill>
                <a:schemeClr val="dk1"/>
              </a:solidFill>
              <a:highlight>
                <a:srgbClr val="FFFFFF"/>
              </a:highlight>
              <a:latin typeface="Times New Roman"/>
              <a:ea typeface="Times New Roman"/>
              <a:cs typeface="Times New Roman"/>
              <a:sym typeface="Times New Roman"/>
            </a:endParaRPr>
          </a:p>
          <a:p>
            <a:pPr marL="457200" lvl="0" indent="-330200" rtl="0">
              <a:lnSpc>
                <a:spcPct val="115000"/>
              </a:lnSpc>
              <a:spcBef>
                <a:spcPts val="0"/>
              </a:spcBef>
              <a:spcAft>
                <a:spcPts val="0"/>
              </a:spcAft>
              <a:buSzPts val="1600"/>
              <a:buFont typeface="Times New Roman"/>
              <a:buChar char="➢"/>
            </a:pPr>
            <a:r>
              <a:rPr lang="en-US" sz="1600">
                <a:solidFill>
                  <a:schemeClr val="dk1"/>
                </a:solidFill>
                <a:highlight>
                  <a:srgbClr val="FFFFFF"/>
                </a:highlight>
                <a:latin typeface="Times New Roman"/>
                <a:ea typeface="Times New Roman"/>
                <a:cs typeface="Times New Roman"/>
                <a:sym typeface="Times New Roman"/>
              </a:rPr>
              <a:t>Salary_Range__c  column contains the min-max range of salary for each veteran (ex : $40,000 - $55,000). Average salary for each veteran was calculated from the given range.</a:t>
            </a:r>
            <a:endParaRPr sz="1600">
              <a:solidFill>
                <a:schemeClr val="dk1"/>
              </a:solidFill>
              <a:highlight>
                <a:srgbClr val="FFFFFF"/>
              </a:highlight>
              <a:latin typeface="Times New Roman"/>
              <a:ea typeface="Times New Roman"/>
              <a:cs typeface="Times New Roman"/>
              <a:sym typeface="Times New Roman"/>
            </a:endParaRPr>
          </a:p>
          <a:p>
            <a:pPr marL="342900" lvl="0" indent="-251459">
              <a:spcBef>
                <a:spcPts val="10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xfrm>
            <a:off x="1117678" y="89911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Volunteer VS Non Volunteer</a:t>
            </a:r>
            <a:endParaRPr/>
          </a:p>
        </p:txBody>
      </p:sp>
      <p:pic>
        <p:nvPicPr>
          <p:cNvPr id="496" name="Shape 496"/>
          <p:cNvPicPr preferRelativeResize="0"/>
          <p:nvPr/>
        </p:nvPicPr>
        <p:blipFill>
          <a:blip r:embed="rId3">
            <a:alphaModFix/>
          </a:blip>
          <a:stretch>
            <a:fillRect/>
          </a:stretch>
        </p:blipFill>
        <p:spPr>
          <a:xfrm>
            <a:off x="520425" y="2517212"/>
            <a:ext cx="6164174" cy="2807600"/>
          </a:xfrm>
          <a:prstGeom prst="rect">
            <a:avLst/>
          </a:prstGeom>
          <a:noFill/>
          <a:ln w="9525" cap="flat" cmpd="sng">
            <a:solidFill>
              <a:srgbClr val="000000"/>
            </a:solidFill>
            <a:prstDash val="solid"/>
            <a:round/>
            <a:headEnd type="none" w="med" len="med"/>
            <a:tailEnd type="none" w="med" len="med"/>
          </a:ln>
        </p:spPr>
      </p:pic>
      <p:sp>
        <p:nvSpPr>
          <p:cNvPr id="497" name="Shape 497"/>
          <p:cNvSpPr txBox="1"/>
          <p:nvPr/>
        </p:nvSpPr>
        <p:spPr>
          <a:xfrm>
            <a:off x="7174800" y="2399700"/>
            <a:ext cx="4696200" cy="3042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b="1">
                <a:solidFill>
                  <a:schemeClr val="dk1"/>
                </a:solidFill>
                <a:highlight>
                  <a:srgbClr val="FFFFFF"/>
                </a:highlight>
                <a:latin typeface="Times New Roman"/>
                <a:ea typeface="Times New Roman"/>
                <a:cs typeface="Times New Roman"/>
                <a:sym typeface="Times New Roman"/>
              </a:rPr>
              <a:t>Statistical Tests :</a:t>
            </a:r>
            <a:endParaRPr sz="1200" b="1">
              <a:solidFill>
                <a:schemeClr val="dk1"/>
              </a:solidFill>
              <a:highlight>
                <a:srgbClr val="FFFFFF"/>
              </a:highlight>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endParaRPr sz="1200" b="1">
              <a:solidFill>
                <a:schemeClr val="dk1"/>
              </a:solidFill>
              <a:highlight>
                <a:srgbClr val="FFFFFF"/>
              </a:highlight>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latin typeface="Times New Roman"/>
              <a:ea typeface="Times New Roman"/>
              <a:cs typeface="Times New Roman"/>
              <a:sym typeface="Times New Roman"/>
            </a:endParaRPr>
          </a:p>
          <a:p>
            <a:pPr marL="0" lvl="0" indent="0">
              <a:spcBef>
                <a:spcPts val="0"/>
              </a:spcBef>
              <a:spcAft>
                <a:spcPts val="0"/>
              </a:spcAft>
              <a:buNone/>
            </a:pPr>
            <a:endParaRPr/>
          </a:p>
        </p:txBody>
      </p:sp>
      <p:pic>
        <p:nvPicPr>
          <p:cNvPr id="498" name="Shape 498" descr="parta.png"/>
          <p:cNvPicPr preferRelativeResize="0"/>
          <p:nvPr/>
        </p:nvPicPr>
        <p:blipFill>
          <a:blip r:embed="rId4">
            <a:alphaModFix/>
          </a:blip>
          <a:stretch>
            <a:fillRect/>
          </a:stretch>
        </p:blipFill>
        <p:spPr>
          <a:xfrm>
            <a:off x="6969200" y="2475888"/>
            <a:ext cx="4901800" cy="2966375"/>
          </a:xfrm>
          <a:prstGeom prst="rect">
            <a:avLst/>
          </a:prstGeom>
          <a:noFill/>
          <a:ln>
            <a:noFill/>
          </a:ln>
        </p:spPr>
      </p:pic>
      <p:sp>
        <p:nvSpPr>
          <p:cNvPr id="499" name="Shape 499"/>
          <p:cNvSpPr txBox="1"/>
          <p:nvPr/>
        </p:nvSpPr>
        <p:spPr>
          <a:xfrm>
            <a:off x="398725" y="5442300"/>
            <a:ext cx="11489700" cy="1415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600">
                <a:solidFill>
                  <a:schemeClr val="dk1"/>
                </a:solidFill>
                <a:highlight>
                  <a:srgbClr val="FFFFFF"/>
                </a:highlight>
                <a:latin typeface="Times New Roman"/>
                <a:ea typeface="Times New Roman"/>
                <a:cs typeface="Times New Roman"/>
                <a:sym typeface="Times New Roman"/>
              </a:rPr>
              <a:t>Around 50% of the veterans who took the help of volunteers got hired, whereas only 15% got hired among the veterans who did not get any volunteering service.</a:t>
            </a:r>
            <a:endParaRPr sz="1600">
              <a:latin typeface="Times New Roman"/>
              <a:ea typeface="Times New Roman"/>
              <a:cs typeface="Times New Roman"/>
              <a:sym typeface="Times New Roman"/>
            </a:endParaRPr>
          </a:p>
          <a:p>
            <a:pPr marL="0" lvl="0" indent="0" rtl="0">
              <a:spcBef>
                <a:spcPts val="0"/>
              </a:spcBef>
              <a:spcAft>
                <a:spcPts val="0"/>
              </a:spcAft>
              <a:buNone/>
            </a:pPr>
            <a:r>
              <a:rPr lang="en-US" sz="1600" b="1">
                <a:latin typeface="Times New Roman"/>
                <a:ea typeface="Times New Roman"/>
                <a:cs typeface="Times New Roman"/>
                <a:sym typeface="Times New Roman"/>
              </a:rPr>
              <a:t>Logistic Regression : </a:t>
            </a:r>
            <a:r>
              <a:rPr lang="en-US" sz="1600">
                <a:latin typeface="Times New Roman"/>
                <a:ea typeface="Times New Roman"/>
                <a:cs typeface="Times New Roman"/>
                <a:sym typeface="Times New Roman"/>
              </a:rPr>
              <a:t>     </a:t>
            </a:r>
            <a:r>
              <a:rPr lang="en-US" sz="1600" b="1" i="1">
                <a:solidFill>
                  <a:srgbClr val="FF0000"/>
                </a:solidFill>
                <a:highlight>
                  <a:srgbClr val="F3F3F3"/>
                </a:highlight>
                <a:latin typeface="Times New Roman"/>
                <a:ea typeface="Times New Roman"/>
                <a:cs typeface="Times New Roman"/>
                <a:sym typeface="Times New Roman"/>
              </a:rPr>
              <a:t>log(odds of getting hired) = -1.68541  +  volunteer_c * 1.70676 </a:t>
            </a:r>
            <a:r>
              <a:rPr lang="en-US" sz="1600" i="1">
                <a:solidFill>
                  <a:srgbClr val="FF0000"/>
                </a:solidFill>
                <a:highlight>
                  <a:srgbClr val="F3F3F3"/>
                </a:highlight>
                <a:latin typeface="Times New Roman"/>
                <a:ea typeface="Times New Roman"/>
                <a:cs typeface="Times New Roman"/>
                <a:sym typeface="Times New Roman"/>
              </a:rPr>
              <a:t> </a:t>
            </a:r>
            <a:endParaRPr sz="1600" i="1">
              <a:solidFill>
                <a:srgbClr val="FF0000"/>
              </a:solidFill>
              <a:highlight>
                <a:srgbClr val="F3F3F3"/>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This indicates that log odds of getting hired increases by 1.7 times when the veteran is offered volunteering service.</a:t>
            </a:r>
            <a:endParaRPr sz="16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Days to get hired with Volunteering</a:t>
            </a:r>
            <a:endParaRPr/>
          </a:p>
        </p:txBody>
      </p:sp>
      <p:pic>
        <p:nvPicPr>
          <p:cNvPr id="505" name="Shape 505"/>
          <p:cNvPicPr preferRelativeResize="0"/>
          <p:nvPr/>
        </p:nvPicPr>
        <p:blipFill>
          <a:blip r:embed="rId3">
            <a:alphaModFix/>
          </a:blip>
          <a:stretch>
            <a:fillRect/>
          </a:stretch>
        </p:blipFill>
        <p:spPr>
          <a:xfrm>
            <a:off x="978800" y="2190538"/>
            <a:ext cx="3360750" cy="3197975"/>
          </a:xfrm>
          <a:prstGeom prst="rect">
            <a:avLst/>
          </a:prstGeom>
          <a:noFill/>
          <a:ln w="9525" cap="flat" cmpd="sng">
            <a:solidFill>
              <a:srgbClr val="000000"/>
            </a:solidFill>
            <a:prstDash val="solid"/>
            <a:round/>
            <a:headEnd type="none" w="med" len="med"/>
            <a:tailEnd type="none" w="med" len="med"/>
          </a:ln>
        </p:spPr>
      </p:pic>
      <p:pic>
        <p:nvPicPr>
          <p:cNvPr id="506" name="Shape 506" descr="partb.png"/>
          <p:cNvPicPr preferRelativeResize="0"/>
          <p:nvPr/>
        </p:nvPicPr>
        <p:blipFill>
          <a:blip r:embed="rId4">
            <a:alphaModFix/>
          </a:blip>
          <a:stretch>
            <a:fillRect/>
          </a:stretch>
        </p:blipFill>
        <p:spPr>
          <a:xfrm>
            <a:off x="5423050" y="2486900"/>
            <a:ext cx="5152699" cy="2757650"/>
          </a:xfrm>
          <a:prstGeom prst="rect">
            <a:avLst/>
          </a:prstGeom>
          <a:noFill/>
          <a:ln w="9525" cap="flat" cmpd="sng">
            <a:solidFill>
              <a:srgbClr val="000000"/>
            </a:solidFill>
            <a:prstDash val="solid"/>
            <a:round/>
            <a:headEnd type="none" w="med" len="med"/>
            <a:tailEnd type="none" w="med" len="med"/>
          </a:ln>
        </p:spPr>
      </p:pic>
      <p:sp>
        <p:nvSpPr>
          <p:cNvPr id="507" name="Shape 507"/>
          <p:cNvSpPr txBox="1"/>
          <p:nvPr/>
        </p:nvSpPr>
        <p:spPr>
          <a:xfrm>
            <a:off x="398725" y="5429250"/>
            <a:ext cx="11523000" cy="1296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On an average, it took 152 days to get hired for an veteran who used a volunteer, whereas it took 188 days to get hired without volunteering.</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600" b="1" i="1">
                <a:latin typeface="Times New Roman"/>
                <a:ea typeface="Times New Roman"/>
                <a:cs typeface="Times New Roman"/>
                <a:sym typeface="Times New Roman"/>
              </a:rPr>
              <a:t>Linear Regression Model :     </a:t>
            </a:r>
            <a:r>
              <a:rPr lang="en-US" sz="1600" b="1" i="1">
                <a:solidFill>
                  <a:srgbClr val="FF0000"/>
                </a:solidFill>
                <a:highlight>
                  <a:srgbClr val="EFEFEF"/>
                </a:highlight>
                <a:latin typeface="Times New Roman"/>
                <a:ea typeface="Times New Roman"/>
                <a:cs typeface="Times New Roman"/>
                <a:sym typeface="Times New Roman"/>
              </a:rPr>
              <a:t>Days_to_get_hired = 188.45  - volunteer_c * 36.34</a:t>
            </a:r>
            <a:endParaRPr sz="1600" b="1" i="1">
              <a:solidFill>
                <a:srgbClr val="FF0000"/>
              </a:solidFill>
              <a:highlight>
                <a:srgbClr val="EFEFE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This shows that days to get hired decreases by 36 times when the veteran is offered  volunteer service.</a:t>
            </a:r>
            <a:endParaRPr sz="1600">
              <a:solidFill>
                <a:schemeClr val="dk1"/>
              </a:solidFill>
              <a:latin typeface="Times New Roman"/>
              <a:ea typeface="Times New Roman"/>
              <a:cs typeface="Times New Roman"/>
              <a:sym typeface="Times New Roman"/>
            </a:endParaRPr>
          </a:p>
          <a:p>
            <a:pPr marL="0" lvl="0" indent="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Clr>
                <a:schemeClr val="dk1"/>
              </a:buClr>
              <a:buSzPts val="1100"/>
              <a:buFont typeface="Arial"/>
              <a:buNone/>
            </a:pPr>
            <a:r>
              <a:rPr lang="en-US">
                <a:solidFill>
                  <a:schemeClr val="lt1"/>
                </a:solidFill>
              </a:rPr>
              <a:t>Are there certain volunteer activities that are more effective than others?</a:t>
            </a:r>
            <a:endParaRPr>
              <a:solidFill>
                <a:schemeClr val="lt1"/>
              </a:solidFill>
            </a:endParaRPr>
          </a:p>
        </p:txBody>
      </p:sp>
      <p:pic>
        <p:nvPicPr>
          <p:cNvPr id="513" name="Shape 513"/>
          <p:cNvPicPr preferRelativeResize="0"/>
          <p:nvPr/>
        </p:nvPicPr>
        <p:blipFill>
          <a:blip r:embed="rId3">
            <a:alphaModFix/>
          </a:blip>
          <a:stretch>
            <a:fillRect/>
          </a:stretch>
        </p:blipFill>
        <p:spPr>
          <a:xfrm>
            <a:off x="558600" y="2451750"/>
            <a:ext cx="3820825" cy="4229101"/>
          </a:xfrm>
          <a:prstGeom prst="rect">
            <a:avLst/>
          </a:prstGeom>
          <a:noFill/>
          <a:ln w="9525" cap="flat" cmpd="sng">
            <a:solidFill>
              <a:srgbClr val="000000"/>
            </a:solidFill>
            <a:prstDash val="solid"/>
            <a:round/>
            <a:headEnd type="none" w="med" len="med"/>
            <a:tailEnd type="none" w="med" len="med"/>
          </a:ln>
        </p:spPr>
      </p:pic>
      <p:sp>
        <p:nvSpPr>
          <p:cNvPr id="514" name="Shape 514"/>
          <p:cNvSpPr txBox="1"/>
          <p:nvPr/>
        </p:nvSpPr>
        <p:spPr>
          <a:xfrm>
            <a:off x="5683950" y="2448425"/>
            <a:ext cx="6000900" cy="32799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endParaRPr sz="1200" b="1" i="1">
              <a:solidFill>
                <a:srgbClr val="FF0000"/>
              </a:solidFill>
              <a:highlight>
                <a:srgbClr val="F3F3F3"/>
              </a:highlight>
              <a:latin typeface="Times New Roman"/>
              <a:ea typeface="Times New Roman"/>
              <a:cs typeface="Times New Roman"/>
              <a:sym typeface="Times New Roman"/>
            </a:endParaRPr>
          </a:p>
        </p:txBody>
      </p:sp>
      <p:sp>
        <p:nvSpPr>
          <p:cNvPr id="515" name="Shape 515"/>
          <p:cNvSpPr txBox="1"/>
          <p:nvPr/>
        </p:nvSpPr>
        <p:spPr>
          <a:xfrm>
            <a:off x="5683950" y="2559325"/>
            <a:ext cx="5777100" cy="2236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516" name="Shape 516" descr="partd.png"/>
          <p:cNvPicPr preferRelativeResize="0"/>
          <p:nvPr/>
        </p:nvPicPr>
        <p:blipFill>
          <a:blip r:embed="rId4">
            <a:alphaModFix/>
          </a:blip>
          <a:stretch>
            <a:fillRect/>
          </a:stretch>
        </p:blipFill>
        <p:spPr>
          <a:xfrm>
            <a:off x="4714875" y="2299350"/>
            <a:ext cx="6974924" cy="2895600"/>
          </a:xfrm>
          <a:prstGeom prst="rect">
            <a:avLst/>
          </a:prstGeom>
          <a:noFill/>
          <a:ln>
            <a:noFill/>
          </a:ln>
        </p:spPr>
      </p:pic>
      <p:sp>
        <p:nvSpPr>
          <p:cNvPr id="517" name="Shape 517"/>
          <p:cNvSpPr txBox="1"/>
          <p:nvPr/>
        </p:nvSpPr>
        <p:spPr>
          <a:xfrm>
            <a:off x="4789425" y="5391975"/>
            <a:ext cx="6895500" cy="1136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a:latin typeface="Times New Roman"/>
                <a:ea typeface="Times New Roman"/>
                <a:cs typeface="Times New Roman"/>
                <a:sym typeface="Times New Roman"/>
              </a:rPr>
              <a:t>Results shows that Veterans who took the Mock interview sessions from the volunteers were hired in large numbers.</a:t>
            </a:r>
            <a:endParaRPr sz="1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Data source</a:t>
            </a:r>
            <a:endParaRPr/>
          </a:p>
        </p:txBody>
      </p:sp>
      <p:sp>
        <p:nvSpPr>
          <p:cNvPr id="278" name="Shape 278"/>
          <p:cNvSpPr txBox="1">
            <a:spLocks noGrp="1"/>
          </p:cNvSpPr>
          <p:nvPr>
            <p:ph type="body" idx="1"/>
          </p:nvPr>
        </p:nvSpPr>
        <p:spPr>
          <a:xfrm>
            <a:off x="479600" y="2360600"/>
            <a:ext cx="11637900" cy="4497300"/>
          </a:xfrm>
          <a:prstGeom prst="rect">
            <a:avLst/>
          </a:prstGeom>
        </p:spPr>
        <p:txBody>
          <a:bodyPr spcFirstLastPara="1" wrap="square" lIns="91425" tIns="91425" rIns="91425" bIns="91425" anchor="t" anchorCtr="0">
            <a:noAutofit/>
          </a:bodyPr>
          <a:lstStyle/>
          <a:p>
            <a:pPr marL="457200" lvl="0" indent="-368300" rtl="0">
              <a:lnSpc>
                <a:spcPct val="150000"/>
              </a:lnSpc>
              <a:spcBef>
                <a:spcPts val="1000"/>
              </a:spcBef>
              <a:spcAft>
                <a:spcPts val="0"/>
              </a:spcAft>
              <a:buSzPts val="2200"/>
              <a:buFont typeface="Times New Roman"/>
              <a:buChar char="➢"/>
            </a:pPr>
            <a:r>
              <a:rPr lang="en-US" sz="2200">
                <a:latin typeface="Times New Roman"/>
                <a:ea typeface="Times New Roman"/>
                <a:cs typeface="Times New Roman"/>
                <a:sym typeface="Times New Roman"/>
              </a:rPr>
              <a:t>T</a:t>
            </a:r>
            <a:r>
              <a:rPr lang="en-US" sz="2200">
                <a:solidFill>
                  <a:srgbClr val="000000"/>
                </a:solidFill>
                <a:latin typeface="Times New Roman"/>
                <a:ea typeface="Times New Roman"/>
                <a:cs typeface="Times New Roman"/>
                <a:sym typeface="Times New Roman"/>
              </a:rPr>
              <a:t>he data set has 7 different files.</a:t>
            </a:r>
            <a:endParaRPr sz="2200">
              <a:solidFill>
                <a:srgbClr val="000000"/>
              </a:solidFill>
              <a:latin typeface="Times New Roman"/>
              <a:ea typeface="Times New Roman"/>
              <a:cs typeface="Times New Roman"/>
              <a:sym typeface="Times New Roman"/>
            </a:endParaRPr>
          </a:p>
          <a:p>
            <a:pPr marL="457200" lvl="0" indent="-368300" rtl="0">
              <a:lnSpc>
                <a:spcPct val="150000"/>
              </a:lnSpc>
              <a:spcBef>
                <a:spcPts val="0"/>
              </a:spcBef>
              <a:spcAft>
                <a:spcPts val="0"/>
              </a:spcAft>
              <a:buSzPts val="2200"/>
              <a:buFont typeface="Times New Roman"/>
              <a:buChar char="➢"/>
            </a:pPr>
            <a:r>
              <a:rPr lang="en-US" sz="2200">
                <a:solidFill>
                  <a:srgbClr val="000000"/>
                </a:solidFill>
                <a:latin typeface="Times New Roman"/>
                <a:ea typeface="Times New Roman"/>
                <a:cs typeface="Times New Roman"/>
                <a:sym typeface="Times New Roman"/>
              </a:rPr>
              <a:t>Contact file: Clients are listed under the Contacts object as Candidates, Workshop Participants, Onward to Opportunity, and AVR record types.There are totally around 65k clients.</a:t>
            </a:r>
            <a:endParaRPr sz="2200">
              <a:solidFill>
                <a:srgbClr val="000000"/>
              </a:solidFill>
              <a:latin typeface="Times New Roman"/>
              <a:ea typeface="Times New Roman"/>
              <a:cs typeface="Times New Roman"/>
              <a:sym typeface="Times New Roman"/>
            </a:endParaRPr>
          </a:p>
          <a:p>
            <a:pPr marL="457200" lvl="0" indent="-368300" rtl="0">
              <a:lnSpc>
                <a:spcPct val="150000"/>
              </a:lnSpc>
              <a:spcBef>
                <a:spcPts val="0"/>
              </a:spcBef>
              <a:spcAft>
                <a:spcPts val="0"/>
              </a:spcAft>
              <a:buSzPts val="2200"/>
              <a:buFont typeface="Times New Roman"/>
              <a:buChar char="➢"/>
            </a:pPr>
            <a:r>
              <a:rPr lang="en-US" sz="2200">
                <a:solidFill>
                  <a:schemeClr val="dk1"/>
                </a:solidFill>
                <a:latin typeface="Times New Roman"/>
                <a:ea typeface="Times New Roman"/>
                <a:cs typeface="Times New Roman"/>
                <a:sym typeface="Times New Roman"/>
              </a:rPr>
              <a:t>Account file: Companies, businesses, and other corporate partners are listed under the Accounts file.It has 12,967 distinct records.</a:t>
            </a:r>
            <a:endParaRPr sz="2200">
              <a:solidFill>
                <a:schemeClr val="dk1"/>
              </a:solidFill>
              <a:latin typeface="Times New Roman"/>
              <a:ea typeface="Times New Roman"/>
              <a:cs typeface="Times New Roman"/>
              <a:sym typeface="Times New Roman"/>
            </a:endParaRPr>
          </a:p>
          <a:p>
            <a:pPr marL="457200" lvl="0" indent="-368300" rtl="0">
              <a:lnSpc>
                <a:spcPct val="150000"/>
              </a:lnSpc>
              <a:spcBef>
                <a:spcPts val="0"/>
              </a:spcBef>
              <a:spcAft>
                <a:spcPts val="0"/>
              </a:spcAft>
              <a:buSzPts val="2200"/>
              <a:buFont typeface="Times New Roman"/>
              <a:buChar char="➢"/>
            </a:pPr>
            <a:r>
              <a:rPr lang="en-US" sz="2200">
                <a:solidFill>
                  <a:srgbClr val="000000"/>
                </a:solidFill>
                <a:latin typeface="Times New Roman"/>
                <a:ea typeface="Times New Roman"/>
                <a:cs typeface="Times New Roman"/>
                <a:sym typeface="Times New Roman"/>
              </a:rPr>
              <a:t>Case file: Tasks and Cases objects include activities that are associated with Contacts and Accounts objects.</a:t>
            </a:r>
            <a:endParaRPr sz="2200">
              <a:solidFill>
                <a:srgbClr val="000000"/>
              </a:solidFill>
              <a:latin typeface="Times New Roman"/>
              <a:ea typeface="Times New Roman"/>
              <a:cs typeface="Times New Roman"/>
              <a:sym typeface="Times New Roman"/>
            </a:endParaRPr>
          </a:p>
          <a:p>
            <a:pPr marL="457200" lvl="0" indent="-368300" rtl="0">
              <a:lnSpc>
                <a:spcPct val="150000"/>
              </a:lnSpc>
              <a:spcBef>
                <a:spcPts val="0"/>
              </a:spcBef>
              <a:spcAft>
                <a:spcPts val="0"/>
              </a:spcAft>
              <a:buSzPts val="2200"/>
              <a:buFont typeface="Times New Roman"/>
              <a:buChar char="➢"/>
            </a:pPr>
            <a:r>
              <a:rPr lang="en-US" sz="2200">
                <a:solidFill>
                  <a:srgbClr val="000000"/>
                </a:solidFill>
                <a:latin typeface="Times New Roman"/>
                <a:ea typeface="Times New Roman"/>
                <a:cs typeface="Times New Roman"/>
                <a:sym typeface="Times New Roman"/>
              </a:rPr>
              <a:t>User file: Information regarding the employee , their region , position etc are stored.</a:t>
            </a:r>
            <a:endParaRPr sz="2200">
              <a:solidFill>
                <a:srgbClr val="000000"/>
              </a:solidFill>
              <a:latin typeface="Times New Roman"/>
              <a:ea typeface="Times New Roman"/>
              <a:cs typeface="Times New Roman"/>
              <a:sym typeface="Times New Roman"/>
            </a:endParaRPr>
          </a:p>
          <a:p>
            <a:pPr marL="0" lvl="0" indent="0" rtl="0">
              <a:spcBef>
                <a:spcPts val="1000"/>
              </a:spcBef>
              <a:spcAft>
                <a:spcPts val="0"/>
              </a:spcAft>
              <a:buNone/>
            </a:pPr>
            <a:endParaRPr>
              <a:solidFill>
                <a:srgbClr val="000000"/>
              </a:solidFill>
            </a:endParaRPr>
          </a:p>
          <a:p>
            <a:pPr marL="0" lvl="0" indent="0" rtl="0">
              <a:spcBef>
                <a:spcPts val="1000"/>
              </a:spcBef>
              <a:spcAft>
                <a:spcPts val="0"/>
              </a:spcAft>
              <a:buNone/>
            </a:pPr>
            <a:endParaRPr>
              <a:solidFill>
                <a:schemeClr val="dk1"/>
              </a:solidFill>
            </a:endParaRPr>
          </a:p>
          <a:p>
            <a:pPr marL="0" lvl="0" indent="0" rtl="0">
              <a:spcBef>
                <a:spcPts val="1000"/>
              </a:spcBef>
              <a:spcAft>
                <a:spcPts val="0"/>
              </a:spcAft>
              <a:buNone/>
            </a:pPr>
            <a:endParaRPr>
              <a:solidFill>
                <a:schemeClr val="dk1"/>
              </a:solidFill>
            </a:endParaRPr>
          </a:p>
          <a:p>
            <a:pPr marL="0" lvl="0" indent="0" rtl="0">
              <a:spcBef>
                <a:spcPts val="1000"/>
              </a:spcBef>
              <a:spcAft>
                <a:spcPts val="0"/>
              </a:spcAft>
              <a:buNone/>
            </a:pPr>
            <a:endParaRPr>
              <a:solidFill>
                <a:schemeClr val="dk1"/>
              </a:solidFill>
            </a:endParaRPr>
          </a:p>
          <a:p>
            <a:pPr marL="0" lvl="0" indent="0">
              <a:spcBef>
                <a:spcPts val="100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154950" y="621204"/>
            <a:ext cx="8761500" cy="1059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Effect Of Volunteer services on days to get hired</a:t>
            </a:r>
            <a:endParaRPr/>
          </a:p>
        </p:txBody>
      </p:sp>
      <p:pic>
        <p:nvPicPr>
          <p:cNvPr id="523" name="Shape 523"/>
          <p:cNvPicPr preferRelativeResize="0"/>
          <p:nvPr/>
        </p:nvPicPr>
        <p:blipFill>
          <a:blip r:embed="rId3">
            <a:alphaModFix/>
          </a:blip>
          <a:stretch>
            <a:fillRect/>
          </a:stretch>
        </p:blipFill>
        <p:spPr>
          <a:xfrm>
            <a:off x="1046650" y="2331475"/>
            <a:ext cx="3284700" cy="4345224"/>
          </a:xfrm>
          <a:prstGeom prst="rect">
            <a:avLst/>
          </a:prstGeom>
          <a:noFill/>
          <a:ln w="9525" cap="flat" cmpd="sng">
            <a:solidFill>
              <a:srgbClr val="000000"/>
            </a:solidFill>
            <a:prstDash val="solid"/>
            <a:round/>
            <a:headEnd type="none" w="med" len="med"/>
            <a:tailEnd type="none" w="med" len="med"/>
          </a:ln>
        </p:spPr>
      </p:pic>
      <p:sp>
        <p:nvSpPr>
          <p:cNvPr id="524" name="Shape 524"/>
          <p:cNvSpPr txBox="1"/>
          <p:nvPr/>
        </p:nvSpPr>
        <p:spPr>
          <a:xfrm>
            <a:off x="4789400" y="2331475"/>
            <a:ext cx="7052700" cy="3880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US" sz="1800" b="1" u="sng">
                <a:solidFill>
                  <a:schemeClr val="dk1"/>
                </a:solidFill>
                <a:latin typeface="Times New Roman"/>
                <a:ea typeface="Times New Roman"/>
                <a:cs typeface="Times New Roman"/>
                <a:sym typeface="Times New Roman"/>
              </a:rPr>
              <a:t>Linear Regression Model</a:t>
            </a:r>
            <a:endParaRPr sz="1800" b="1" u="sng">
              <a:solidFill>
                <a:schemeClr val="dk1"/>
              </a:solidFill>
              <a:latin typeface="Times New Roman"/>
              <a:ea typeface="Times New Roman"/>
              <a:cs typeface="Times New Roman"/>
              <a:sym typeface="Times New Roman"/>
            </a:endParaRPr>
          </a:p>
          <a:p>
            <a:pPr marL="0" lvl="0" indent="0">
              <a:spcBef>
                <a:spcPts val="0"/>
              </a:spcBef>
              <a:spcAft>
                <a:spcPts val="0"/>
              </a:spcAft>
              <a:buClr>
                <a:schemeClr val="dk1"/>
              </a:buClr>
              <a:buSzPts val="1100"/>
              <a:buFont typeface="Arial"/>
              <a:buNone/>
            </a:pPr>
            <a:endParaRPr b="1">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r>
              <a:rPr lang="en-US" b="1" i="1">
                <a:latin typeface="Times New Roman"/>
                <a:ea typeface="Times New Roman"/>
                <a:cs typeface="Times New Roman"/>
                <a:sym typeface="Times New Roman"/>
              </a:rPr>
              <a:t>None of the above terms are significant. We can say that, Although certain type of  Volunteer services has a positive effect on getting hired, it does not seem to help veterans in getting hired soone.r</a:t>
            </a:r>
            <a:endParaRPr b="1" i="1">
              <a:latin typeface="Times New Roman"/>
              <a:ea typeface="Times New Roman"/>
              <a:cs typeface="Times New Roman"/>
              <a:sym typeface="Times New Roman"/>
            </a:endParaRPr>
          </a:p>
        </p:txBody>
      </p:sp>
      <p:pic>
        <p:nvPicPr>
          <p:cNvPr id="525" name="Shape 525" descr="parte.png"/>
          <p:cNvPicPr preferRelativeResize="0"/>
          <p:nvPr/>
        </p:nvPicPr>
        <p:blipFill>
          <a:blip r:embed="rId4">
            <a:alphaModFix/>
          </a:blip>
          <a:stretch>
            <a:fillRect/>
          </a:stretch>
        </p:blipFill>
        <p:spPr>
          <a:xfrm>
            <a:off x="4889600" y="3045650"/>
            <a:ext cx="6795100" cy="2159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1005850" y="658475"/>
            <a:ext cx="10008000" cy="1304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sz="3000"/>
              <a:t>Job Quality of veterans who were offered Volunteer Services (in terms of Avg. Salary)</a:t>
            </a:r>
            <a:endParaRPr sz="3000"/>
          </a:p>
        </p:txBody>
      </p:sp>
      <p:pic>
        <p:nvPicPr>
          <p:cNvPr id="531" name="Shape 531"/>
          <p:cNvPicPr preferRelativeResize="0"/>
          <p:nvPr/>
        </p:nvPicPr>
        <p:blipFill>
          <a:blip r:embed="rId3">
            <a:alphaModFix/>
          </a:blip>
          <a:stretch>
            <a:fillRect/>
          </a:stretch>
        </p:blipFill>
        <p:spPr>
          <a:xfrm>
            <a:off x="1005850" y="2338925"/>
            <a:ext cx="3261775" cy="3425775"/>
          </a:xfrm>
          <a:prstGeom prst="rect">
            <a:avLst/>
          </a:prstGeom>
          <a:noFill/>
          <a:ln w="9525" cap="flat" cmpd="sng">
            <a:solidFill>
              <a:srgbClr val="000000"/>
            </a:solidFill>
            <a:prstDash val="solid"/>
            <a:round/>
            <a:headEnd type="none" w="med" len="med"/>
            <a:tailEnd type="none" w="med" len="med"/>
          </a:ln>
        </p:spPr>
      </p:pic>
      <p:pic>
        <p:nvPicPr>
          <p:cNvPr id="532" name="Shape 532" descr="partc.png"/>
          <p:cNvPicPr preferRelativeResize="0"/>
          <p:nvPr/>
        </p:nvPicPr>
        <p:blipFill>
          <a:blip r:embed="rId4">
            <a:alphaModFix/>
          </a:blip>
          <a:stretch>
            <a:fillRect/>
          </a:stretch>
        </p:blipFill>
        <p:spPr>
          <a:xfrm>
            <a:off x="5209575" y="2338925"/>
            <a:ext cx="6448425" cy="3425775"/>
          </a:xfrm>
          <a:prstGeom prst="rect">
            <a:avLst/>
          </a:prstGeom>
          <a:noFill/>
          <a:ln>
            <a:noFill/>
          </a:ln>
        </p:spPr>
      </p:pic>
      <p:sp>
        <p:nvSpPr>
          <p:cNvPr id="533" name="Shape 533"/>
          <p:cNvSpPr txBox="1"/>
          <p:nvPr/>
        </p:nvSpPr>
        <p:spPr>
          <a:xfrm>
            <a:off x="279100" y="5764700"/>
            <a:ext cx="11913000" cy="1006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600">
                <a:solidFill>
                  <a:schemeClr val="dk1"/>
                </a:solidFill>
                <a:highlight>
                  <a:srgbClr val="FFFFFF"/>
                </a:highlight>
                <a:latin typeface="Times New Roman"/>
                <a:ea typeface="Times New Roman"/>
                <a:cs typeface="Times New Roman"/>
                <a:sym typeface="Times New Roman"/>
              </a:rPr>
              <a:t>Average salary of veterans who got hired with volunteering service is more when compared to the ones who did not get any volunteer service offered. </a:t>
            </a:r>
            <a:endParaRPr sz="1600">
              <a:solidFill>
                <a:schemeClr val="dk1"/>
              </a:solidFill>
              <a:highlight>
                <a:srgbClr val="FFFFFF"/>
              </a:highlight>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US" sz="1600" b="1">
                <a:solidFill>
                  <a:schemeClr val="dk1"/>
                </a:solidFill>
                <a:highlight>
                  <a:srgbClr val="FFFFFF"/>
                </a:highlight>
                <a:latin typeface="Times New Roman"/>
                <a:ea typeface="Times New Roman"/>
                <a:cs typeface="Times New Roman"/>
                <a:sym typeface="Times New Roman"/>
              </a:rPr>
              <a:t>Linear Regression Model :   </a:t>
            </a:r>
            <a:r>
              <a:rPr lang="en-US" sz="1600">
                <a:solidFill>
                  <a:schemeClr val="dk1"/>
                </a:solidFill>
                <a:highlight>
                  <a:srgbClr val="FFFFFF"/>
                </a:highlight>
                <a:latin typeface="Times New Roman"/>
                <a:ea typeface="Times New Roman"/>
                <a:cs typeface="Times New Roman"/>
                <a:sym typeface="Times New Roman"/>
              </a:rPr>
              <a:t>Average salary of a candidate increases by 4,989 times if volunteering service was offered.</a:t>
            </a:r>
            <a:endParaRPr sz="1600">
              <a:solidFill>
                <a:schemeClr val="dk1"/>
              </a:solidFill>
              <a:highlight>
                <a:srgbClr val="FFFFFF"/>
              </a:highlight>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US" sz="1200" b="1">
                <a:solidFill>
                  <a:schemeClr val="dk1"/>
                </a:solidFill>
                <a:highlight>
                  <a:srgbClr val="FFFFFF"/>
                </a:highlight>
                <a:latin typeface="Times New Roman"/>
                <a:ea typeface="Times New Roman"/>
                <a:cs typeface="Times New Roman"/>
                <a:sym typeface="Times New Roman"/>
              </a:rPr>
              <a:t>                                                                   </a:t>
            </a:r>
            <a:r>
              <a:rPr lang="en-US" sz="1200" b="1" i="1">
                <a:solidFill>
                  <a:srgbClr val="FF0000"/>
                </a:solidFill>
                <a:highlight>
                  <a:srgbClr val="F3F3F3"/>
                </a:highlight>
                <a:latin typeface="Times New Roman"/>
                <a:ea typeface="Times New Roman"/>
                <a:cs typeface="Times New Roman"/>
                <a:sym typeface="Times New Roman"/>
              </a:rPr>
              <a:t>Avg_salary = 47927 + volunteer_c1 * 4989</a:t>
            </a:r>
            <a:endParaRPr sz="1200" b="1" i="1">
              <a:solidFill>
                <a:srgbClr val="FF0000"/>
              </a:solidFill>
              <a:highlight>
                <a:srgbClr val="F3F3F3"/>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b="1" i="1">
              <a:solidFill>
                <a:schemeClr val="dk1"/>
              </a:solidFill>
              <a:highlight>
                <a:srgbClr val="FFFFFF"/>
              </a:highlight>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endParaRPr sz="1200">
              <a:solidFill>
                <a:schemeClr val="dk1"/>
              </a:solidFill>
              <a:highlight>
                <a:srgbClr val="FFFFFF"/>
              </a:highlight>
              <a:latin typeface="Times New Roman"/>
              <a:ea typeface="Times New Roman"/>
              <a:cs typeface="Times New Roman"/>
              <a:sym typeface="Times New Roman"/>
            </a:endParaRPr>
          </a:p>
          <a:p>
            <a:pPr marL="0" lvl="0" indent="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1080800" y="692000"/>
            <a:ext cx="10577700" cy="1297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Improved Regression Model :</a:t>
            </a:r>
            <a:endParaRPr/>
          </a:p>
        </p:txBody>
      </p:sp>
      <p:sp>
        <p:nvSpPr>
          <p:cNvPr id="539" name="Shape 539"/>
          <p:cNvSpPr txBox="1">
            <a:spLocks noGrp="1"/>
          </p:cNvSpPr>
          <p:nvPr>
            <p:ph type="body" idx="1"/>
          </p:nvPr>
        </p:nvSpPr>
        <p:spPr>
          <a:xfrm>
            <a:off x="444825" y="2603500"/>
            <a:ext cx="11213700" cy="3908400"/>
          </a:xfrm>
          <a:prstGeom prst="rect">
            <a:avLst/>
          </a:prstGeom>
        </p:spPr>
        <p:txBody>
          <a:bodyPr spcFirstLastPara="1" wrap="square" lIns="91425" tIns="91425" rIns="91425" bIns="91425" anchor="t" anchorCtr="0">
            <a:noAutofit/>
          </a:bodyPr>
          <a:lstStyle/>
          <a:p>
            <a:pPr marL="342900" lvl="0" indent="-251459">
              <a:spcBef>
                <a:spcPts val="1000"/>
              </a:spcBef>
              <a:spcAft>
                <a:spcPts val="0"/>
              </a:spcAft>
              <a:buClr>
                <a:schemeClr val="dk1"/>
              </a:buClr>
              <a:buSzPts val="1100"/>
              <a:buFont typeface="Arial"/>
              <a:buNone/>
            </a:pPr>
            <a:r>
              <a:rPr lang="en-US" sz="2000">
                <a:latin typeface="Times New Roman"/>
                <a:ea typeface="Times New Roman"/>
                <a:cs typeface="Times New Roman"/>
                <a:sym typeface="Times New Roman"/>
              </a:rPr>
              <a:t>To improve the </a:t>
            </a:r>
            <a:r>
              <a:rPr lang="en-US" sz="2000" b="1">
                <a:latin typeface="Times New Roman"/>
                <a:ea typeface="Times New Roman"/>
                <a:cs typeface="Times New Roman"/>
                <a:sym typeface="Times New Roman"/>
              </a:rPr>
              <a:t>R-squared value</a:t>
            </a:r>
            <a:r>
              <a:rPr lang="en-US" sz="2000">
                <a:latin typeface="Times New Roman"/>
                <a:ea typeface="Times New Roman"/>
                <a:cs typeface="Times New Roman"/>
                <a:sym typeface="Times New Roman"/>
              </a:rPr>
              <a:t> and to make a meaningful model, factors that might effectively influence veteran’s success in getting hired quickly are been analyzed and has been added as input to the model. They are</a:t>
            </a:r>
            <a:endParaRPr sz="2000">
              <a:latin typeface="Times New Roman"/>
              <a:ea typeface="Times New Roman"/>
              <a:cs typeface="Times New Roman"/>
              <a:sym typeface="Times New Roman"/>
            </a:endParaRPr>
          </a:p>
          <a:p>
            <a:pPr marL="457200" lvl="0" indent="-355600" rtl="0">
              <a:spcBef>
                <a:spcPts val="1000"/>
              </a:spcBef>
              <a:spcAft>
                <a:spcPts val="0"/>
              </a:spcAft>
              <a:buSzPts val="2000"/>
              <a:buFont typeface="Times New Roman"/>
              <a:buChar char="➢"/>
            </a:pPr>
            <a:r>
              <a:rPr lang="en-US" sz="2000">
                <a:latin typeface="Times New Roman"/>
                <a:ea typeface="Times New Roman"/>
                <a:cs typeface="Times New Roman"/>
                <a:sym typeface="Times New Roman"/>
              </a:rPr>
              <a:t>Geographic region of veteran</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Areas of Experience of the veteran</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Educational Summary of the veteran</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Qualification Summary of the veteran</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Interview Skills</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Responsiveness of the veteran</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Days Between Assessed and Assignment</a:t>
            </a:r>
            <a:endParaRPr sz="2000">
              <a:latin typeface="Times New Roman"/>
              <a:ea typeface="Times New Roman"/>
              <a:cs typeface="Times New Roman"/>
              <a:sym typeface="Times New Roman"/>
            </a:endParaRPr>
          </a:p>
          <a:p>
            <a:pPr marL="457200" lvl="0" indent="-355600" rtl="0">
              <a:spcBef>
                <a:spcPts val="0"/>
              </a:spcBef>
              <a:spcAft>
                <a:spcPts val="0"/>
              </a:spcAft>
              <a:buSzPts val="2000"/>
              <a:buFont typeface="Times New Roman"/>
              <a:buChar char="➢"/>
            </a:pPr>
            <a:r>
              <a:rPr lang="en-US" sz="2000">
                <a:latin typeface="Times New Roman"/>
                <a:ea typeface="Times New Roman"/>
                <a:cs typeface="Times New Roman"/>
                <a:sym typeface="Times New Roman"/>
              </a:rPr>
              <a:t>Days Between Assessment and Resume</a:t>
            </a:r>
            <a:endParaRPr sz="2000">
              <a:latin typeface="Times New Roman"/>
              <a:ea typeface="Times New Roman"/>
              <a:cs typeface="Times New Roman"/>
              <a:sym typeface="Times New Roman"/>
            </a:endParaRPr>
          </a:p>
          <a:p>
            <a:pPr marL="342900" lvl="0" indent="-251459">
              <a:spcBef>
                <a:spcPts val="100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96960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Improved Model Results</a:t>
            </a:r>
            <a:endParaRPr/>
          </a:p>
        </p:txBody>
      </p:sp>
      <p:sp>
        <p:nvSpPr>
          <p:cNvPr id="545" name="Shape 545"/>
          <p:cNvSpPr txBox="1">
            <a:spLocks noGrp="1"/>
          </p:cNvSpPr>
          <p:nvPr>
            <p:ph type="body" idx="1"/>
          </p:nvPr>
        </p:nvSpPr>
        <p:spPr>
          <a:xfrm>
            <a:off x="1154955" y="2603500"/>
            <a:ext cx="8761500" cy="3416400"/>
          </a:xfrm>
          <a:prstGeom prst="rect">
            <a:avLst/>
          </a:prstGeom>
        </p:spPr>
        <p:txBody>
          <a:bodyPr spcFirstLastPara="1" wrap="square" lIns="91425" tIns="91425" rIns="91425" bIns="91425" anchor="t" anchorCtr="0">
            <a:noAutofit/>
          </a:bodyPr>
          <a:lstStyle/>
          <a:p>
            <a:pPr marL="342900" lvl="0" indent="-251459">
              <a:spcBef>
                <a:spcPts val="1000"/>
              </a:spcBef>
              <a:spcAft>
                <a:spcPts val="0"/>
              </a:spcAft>
              <a:buNone/>
            </a:pPr>
            <a:endParaRPr/>
          </a:p>
        </p:txBody>
      </p:sp>
      <p:pic>
        <p:nvPicPr>
          <p:cNvPr id="546" name="Shape 546" descr="final.png"/>
          <p:cNvPicPr preferRelativeResize="0"/>
          <p:nvPr/>
        </p:nvPicPr>
        <p:blipFill>
          <a:blip r:embed="rId3">
            <a:alphaModFix/>
          </a:blip>
          <a:stretch>
            <a:fillRect/>
          </a:stretch>
        </p:blipFill>
        <p:spPr>
          <a:xfrm>
            <a:off x="500450" y="2174800"/>
            <a:ext cx="11380575" cy="42630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Shape 551"/>
          <p:cNvPicPr preferRelativeResize="0"/>
          <p:nvPr/>
        </p:nvPicPr>
        <p:blipFill>
          <a:blip r:embed="rId3">
            <a:alphaModFix/>
          </a:blip>
          <a:stretch>
            <a:fillRect/>
          </a:stretch>
        </p:blipFill>
        <p:spPr>
          <a:xfrm>
            <a:off x="1272888" y="2857500"/>
            <a:ext cx="9646224" cy="334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Color codes of Hire Heros</a:t>
            </a:r>
            <a:endParaRPr/>
          </a:p>
        </p:txBody>
      </p:sp>
      <p:pic>
        <p:nvPicPr>
          <p:cNvPr id="284" name="Shape 284"/>
          <p:cNvPicPr preferRelativeResize="0"/>
          <p:nvPr/>
        </p:nvPicPr>
        <p:blipFill>
          <a:blip r:embed="rId3">
            <a:alphaModFix/>
          </a:blip>
          <a:stretch>
            <a:fillRect/>
          </a:stretch>
        </p:blipFill>
        <p:spPr>
          <a:xfrm>
            <a:off x="1829687" y="2311350"/>
            <a:ext cx="8532625" cy="4292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1154953" y="973668"/>
            <a:ext cx="8761500" cy="707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Summary statistics of Contacts file</a:t>
            </a:r>
            <a:endParaRPr/>
          </a:p>
        </p:txBody>
      </p:sp>
      <p:sp>
        <p:nvSpPr>
          <p:cNvPr id="290" name="Shape 290"/>
          <p:cNvSpPr txBox="1"/>
          <p:nvPr/>
        </p:nvSpPr>
        <p:spPr>
          <a:xfrm>
            <a:off x="447625" y="2360600"/>
            <a:ext cx="10998300" cy="4156500"/>
          </a:xfrm>
          <a:prstGeom prst="rect">
            <a:avLst/>
          </a:prstGeom>
          <a:noFill/>
          <a:ln>
            <a:noFill/>
          </a:ln>
        </p:spPr>
        <p:txBody>
          <a:bodyPr spcFirstLastPara="1" wrap="square" lIns="91425" tIns="91425" rIns="91425" bIns="91425" anchor="t" anchorCtr="0">
            <a:noAutofit/>
          </a:bodyPr>
          <a:lstStyle/>
          <a:p>
            <a:pPr marL="457200" lvl="0" indent="-342900">
              <a:spcBef>
                <a:spcPts val="0"/>
              </a:spcBef>
              <a:spcAft>
                <a:spcPts val="0"/>
              </a:spcAft>
              <a:buClr>
                <a:schemeClr val="accent1"/>
              </a:buClr>
              <a:buSzPts val="1800"/>
              <a:buFont typeface="Times New Roman"/>
              <a:buChar char="➢"/>
            </a:pPr>
            <a:r>
              <a:rPr lang="en-US" sz="1800">
                <a:latin typeface="Times New Roman"/>
                <a:ea typeface="Times New Roman"/>
                <a:cs typeface="Times New Roman"/>
                <a:sym typeface="Times New Roman"/>
              </a:rPr>
              <a:t>There are totally 65,549 clients.</a:t>
            </a:r>
            <a:endParaRPr sz="1800">
              <a:latin typeface="Times New Roman"/>
              <a:ea typeface="Times New Roman"/>
              <a:cs typeface="Times New Roman"/>
              <a:sym typeface="Times New Roman"/>
            </a:endParaRPr>
          </a:p>
          <a:p>
            <a:pPr marL="457200" lvl="0" indent="-342900">
              <a:spcBef>
                <a:spcPts val="0"/>
              </a:spcBef>
              <a:spcAft>
                <a:spcPts val="0"/>
              </a:spcAft>
              <a:buClr>
                <a:schemeClr val="accent1"/>
              </a:buClr>
              <a:buSzPts val="1800"/>
              <a:buFont typeface="Times New Roman"/>
              <a:buChar char="➢"/>
            </a:pPr>
            <a:r>
              <a:rPr lang="en-US" sz="1800">
                <a:latin typeface="Times New Roman"/>
                <a:ea typeface="Times New Roman"/>
                <a:cs typeface="Times New Roman"/>
                <a:sym typeface="Times New Roman"/>
              </a:rPr>
              <a:t>There are around 653 variables.</a:t>
            </a:r>
            <a:endParaRPr sz="1800">
              <a:latin typeface="Times New Roman"/>
              <a:ea typeface="Times New Roman"/>
              <a:cs typeface="Times New Roman"/>
              <a:sym typeface="Times New Roman"/>
            </a:endParaRPr>
          </a:p>
          <a:p>
            <a:pPr marL="457200" lvl="0" indent="-342900">
              <a:spcBef>
                <a:spcPts val="0"/>
              </a:spcBef>
              <a:spcAft>
                <a:spcPts val="0"/>
              </a:spcAft>
              <a:buClr>
                <a:schemeClr val="accent1"/>
              </a:buClr>
              <a:buSzPts val="1800"/>
              <a:buFont typeface="Times New Roman"/>
              <a:buChar char="➢"/>
            </a:pPr>
            <a:r>
              <a:rPr lang="en-US" sz="1800">
                <a:latin typeface="Times New Roman"/>
                <a:ea typeface="Times New Roman"/>
                <a:cs typeface="Times New Roman"/>
                <a:sym typeface="Times New Roman"/>
              </a:rPr>
              <a:t>Around 70% of these variables have missing values.</a:t>
            </a:r>
            <a:endParaRPr sz="1800">
              <a:latin typeface="Times New Roman"/>
              <a:ea typeface="Times New Roman"/>
              <a:cs typeface="Times New Roman"/>
              <a:sym typeface="Times New Roman"/>
            </a:endParaRPr>
          </a:p>
          <a:p>
            <a:pPr marL="457200" lvl="0" indent="-342900" rtl="0">
              <a:spcBef>
                <a:spcPts val="0"/>
              </a:spcBef>
              <a:spcAft>
                <a:spcPts val="0"/>
              </a:spcAft>
              <a:buClr>
                <a:schemeClr val="accent1"/>
              </a:buClr>
              <a:buSzPts val="1800"/>
              <a:buFont typeface="Times New Roman"/>
              <a:buChar char="➢"/>
            </a:pPr>
            <a:r>
              <a:rPr lang="en-US" sz="1800">
                <a:latin typeface="Times New Roman"/>
                <a:ea typeface="Times New Roman"/>
                <a:cs typeface="Times New Roman"/>
                <a:sym typeface="Times New Roman"/>
              </a:rPr>
              <a:t>125 out of 653 variables don’t have any missing values.</a:t>
            </a:r>
            <a:endParaRPr sz="1800">
              <a:latin typeface="Times New Roman"/>
              <a:ea typeface="Times New Roman"/>
              <a:cs typeface="Times New Roman"/>
              <a:sym typeface="Times New Roman"/>
            </a:endParaRPr>
          </a:p>
          <a:p>
            <a:pPr marL="457200" lvl="0" indent="-342900">
              <a:spcBef>
                <a:spcPts val="0"/>
              </a:spcBef>
              <a:spcAft>
                <a:spcPts val="0"/>
              </a:spcAft>
              <a:buClr>
                <a:schemeClr val="accent1"/>
              </a:buClr>
              <a:buSzPts val="1800"/>
              <a:buFont typeface="Times New Roman"/>
              <a:buChar char="➢"/>
            </a:pPr>
            <a:r>
              <a:rPr lang="en-US" sz="1800">
                <a:latin typeface="Times New Roman"/>
                <a:ea typeface="Times New Roman"/>
                <a:cs typeface="Times New Roman"/>
                <a:sym typeface="Times New Roman"/>
              </a:rPr>
              <a:t>7347 of the clients were confirmed hired clients.</a:t>
            </a:r>
            <a:endParaRPr sz="1800">
              <a:latin typeface="Times New Roman"/>
              <a:ea typeface="Times New Roman"/>
              <a:cs typeface="Times New Roman"/>
              <a:sym typeface="Times New Roman"/>
            </a:endParaRPr>
          </a:p>
        </p:txBody>
      </p:sp>
      <p:pic>
        <p:nvPicPr>
          <p:cNvPr id="291" name="Shape 291"/>
          <p:cNvPicPr preferRelativeResize="0"/>
          <p:nvPr/>
        </p:nvPicPr>
        <p:blipFill>
          <a:blip r:embed="rId3">
            <a:alphaModFix/>
          </a:blip>
          <a:stretch>
            <a:fillRect/>
          </a:stretch>
        </p:blipFill>
        <p:spPr>
          <a:xfrm>
            <a:off x="1413125" y="3991475"/>
            <a:ext cx="4259050" cy="2525625"/>
          </a:xfrm>
          <a:prstGeom prst="rect">
            <a:avLst/>
          </a:prstGeom>
          <a:noFill/>
          <a:ln w="9525" cap="flat" cmpd="sng">
            <a:solidFill>
              <a:srgbClr val="000000"/>
            </a:solidFill>
            <a:prstDash val="solid"/>
            <a:round/>
            <a:headEnd type="none" w="med" len="med"/>
            <a:tailEnd type="none" w="med" len="med"/>
          </a:ln>
        </p:spPr>
      </p:pic>
      <p:pic>
        <p:nvPicPr>
          <p:cNvPr id="292" name="Shape 292"/>
          <p:cNvPicPr preferRelativeResize="0"/>
          <p:nvPr/>
        </p:nvPicPr>
        <p:blipFill>
          <a:blip r:embed="rId4">
            <a:alphaModFix/>
          </a:blip>
          <a:stretch>
            <a:fillRect/>
          </a:stretch>
        </p:blipFill>
        <p:spPr>
          <a:xfrm>
            <a:off x="6387762" y="2412088"/>
            <a:ext cx="5179476" cy="2718025"/>
          </a:xfrm>
          <a:prstGeom prst="rect">
            <a:avLst/>
          </a:prstGeom>
          <a:noFill/>
          <a:ln w="9525" cap="flat" cmpd="sng">
            <a:solidFill>
              <a:srgbClr val="000000"/>
            </a:solidFill>
            <a:prstDash val="solid"/>
            <a:round/>
            <a:headEnd type="none" w="med" len="med"/>
            <a:tailEnd type="none" w="med" len="me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53150" y="2636175"/>
            <a:ext cx="10744200" cy="3416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3000">
                <a:solidFill>
                  <a:schemeClr val="dk1"/>
                </a:solidFill>
                <a:latin typeface="Times New Roman"/>
                <a:ea typeface="Times New Roman"/>
                <a:cs typeface="Times New Roman"/>
                <a:sym typeface="Times New Roman"/>
              </a:rPr>
              <a:t>What measures should we utilize to measure process efficiency and program performance relevant at the Veteran Transition Specialist, office, and regional levels, and are there alternative measurement techniques to maximize reporting accuracy and efficiency?</a:t>
            </a:r>
            <a:endParaRPr sz="3000">
              <a:solidFill>
                <a:schemeClr val="dk1"/>
              </a:solidFill>
              <a:latin typeface="Times New Roman"/>
              <a:ea typeface="Times New Roman"/>
              <a:cs typeface="Times New Roman"/>
              <a:sym typeface="Times New Roman"/>
            </a:endParaRPr>
          </a:p>
          <a:p>
            <a:pPr marL="342900" lvl="0" indent="-251459">
              <a:spcBef>
                <a:spcPts val="1000"/>
              </a:spcBef>
              <a:spcAft>
                <a:spcPts val="0"/>
              </a:spcAft>
              <a:buNone/>
            </a:pPr>
            <a:endParaRPr/>
          </a:p>
        </p:txBody>
      </p:sp>
      <p:sp>
        <p:nvSpPr>
          <p:cNvPr id="298" name="Shape 298"/>
          <p:cNvSpPr txBox="1"/>
          <p:nvPr/>
        </p:nvSpPr>
        <p:spPr>
          <a:xfrm>
            <a:off x="847075" y="619025"/>
            <a:ext cx="8535900" cy="1297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3600">
                <a:solidFill>
                  <a:schemeClr val="lt2"/>
                </a:solidFill>
                <a:latin typeface="Century Gothic"/>
                <a:ea typeface="Century Gothic"/>
                <a:cs typeface="Century Gothic"/>
                <a:sym typeface="Century Gothic"/>
              </a:rPr>
              <a:t>Business Problem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693349" y="808800"/>
            <a:ext cx="10509000" cy="7023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1100"/>
              <a:buFont typeface="Arial"/>
              <a:buNone/>
            </a:pPr>
            <a:r>
              <a:rPr lang="en-US" sz="2400"/>
              <a:t>Efficiency and program performance relevant at the Veteran Transition Specialist, office, and regional levels</a:t>
            </a:r>
            <a:r>
              <a:rPr lang="en-US" sz="2400" b="1"/>
              <a:t> </a:t>
            </a:r>
            <a:endParaRPr sz="3600" b="0" i="0" u="none" strike="noStrike" cap="none">
              <a:solidFill>
                <a:schemeClr val="lt2"/>
              </a:solidFill>
              <a:latin typeface="Century Gothic"/>
              <a:ea typeface="Century Gothic"/>
              <a:cs typeface="Century Gothic"/>
              <a:sym typeface="Century Gothic"/>
            </a:endParaRPr>
          </a:p>
        </p:txBody>
      </p:sp>
      <p:sp>
        <p:nvSpPr>
          <p:cNvPr id="304" name="Shape 304"/>
          <p:cNvSpPr txBox="1">
            <a:spLocks noGrp="1"/>
          </p:cNvSpPr>
          <p:nvPr>
            <p:ph type="body" idx="1"/>
          </p:nvPr>
        </p:nvSpPr>
        <p:spPr>
          <a:xfrm>
            <a:off x="318900" y="2111450"/>
            <a:ext cx="11873100" cy="4626900"/>
          </a:xfrm>
          <a:prstGeom prst="rect">
            <a:avLst/>
          </a:prstGeom>
          <a:noFill/>
          <a:ln>
            <a:noFill/>
          </a:ln>
        </p:spPr>
        <p:txBody>
          <a:bodyPr spcFirstLastPara="1" wrap="square" lIns="91425" tIns="45700" rIns="91425" bIns="45700" anchor="t" anchorCtr="0">
            <a:noAutofit/>
          </a:bodyPr>
          <a:lstStyle/>
          <a:p>
            <a:pPr marL="342900" marR="0" lvl="0" indent="-251459" algn="l" rtl="0">
              <a:spcBef>
                <a:spcPts val="0"/>
              </a:spcBef>
              <a:spcAft>
                <a:spcPts val="0"/>
              </a:spcAft>
              <a:buClr>
                <a:schemeClr val="accent1"/>
              </a:buClr>
              <a:buSzPts val="1440"/>
              <a:buFont typeface="Noto Sans Symbols"/>
              <a:buNone/>
            </a:pPr>
            <a:r>
              <a:rPr lang="en-US" sz="2000">
                <a:solidFill>
                  <a:srgbClr val="000000"/>
                </a:solidFill>
                <a:latin typeface="Times New Roman"/>
                <a:ea typeface="Times New Roman"/>
                <a:cs typeface="Times New Roman"/>
                <a:sym typeface="Times New Roman"/>
              </a:rPr>
              <a:t>Data preparation:</a:t>
            </a:r>
            <a:endParaRPr sz="2000">
              <a:solidFill>
                <a:srgbClr val="000000"/>
              </a:solidFill>
              <a:latin typeface="Times New Roman"/>
              <a:ea typeface="Times New Roman"/>
              <a:cs typeface="Times New Roman"/>
              <a:sym typeface="Times New Roman"/>
            </a:endParaRPr>
          </a:p>
          <a:p>
            <a:pPr marL="342900" marR="0" lvl="0" indent="-251459" algn="l" rtl="0">
              <a:spcBef>
                <a:spcPts val="0"/>
              </a:spcBef>
              <a:spcAft>
                <a:spcPts val="0"/>
              </a:spcAft>
              <a:buClr>
                <a:schemeClr val="accent1"/>
              </a:buClr>
              <a:buSzPts val="1440"/>
              <a:buFont typeface="Noto Sans Symbols"/>
              <a:buNone/>
            </a:pPr>
            <a:endParaRPr>
              <a:solidFill>
                <a:srgbClr val="000000"/>
              </a:solidFill>
              <a:latin typeface="Times New Roman"/>
              <a:ea typeface="Times New Roman"/>
              <a:cs typeface="Times New Roman"/>
              <a:sym typeface="Times New Roman"/>
            </a:endParaRPr>
          </a:p>
          <a:p>
            <a:pPr marL="457200" marR="0" lvl="0" indent="-355600" algn="l" rtl="0">
              <a:spcBef>
                <a:spcPts val="0"/>
              </a:spcBef>
              <a:spcAft>
                <a:spcPts val="0"/>
              </a:spcAft>
              <a:buSzPts val="2000"/>
              <a:buFont typeface="Times New Roman"/>
              <a:buChar char="➢"/>
            </a:pPr>
            <a:r>
              <a:rPr lang="en-US" sz="2000">
                <a:solidFill>
                  <a:srgbClr val="000000"/>
                </a:solidFill>
                <a:latin typeface="Times New Roman"/>
                <a:ea typeface="Times New Roman"/>
                <a:cs typeface="Times New Roman"/>
                <a:sym typeface="Times New Roman"/>
              </a:rPr>
              <a:t>Each client in the contact file was mapped to the employee they were assigned to. The hire heroes’ employees were listed in the user file</a:t>
            </a:r>
            <a:endParaRPr sz="20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2000">
              <a:solidFill>
                <a:srgbClr val="000000"/>
              </a:solidFill>
              <a:latin typeface="Times New Roman"/>
              <a:ea typeface="Times New Roman"/>
              <a:cs typeface="Times New Roman"/>
              <a:sym typeface="Times New Roman"/>
            </a:endParaRPr>
          </a:p>
          <a:p>
            <a:pPr marL="457200" marR="0" lvl="0" indent="-355600" algn="l" rtl="0">
              <a:spcBef>
                <a:spcPts val="0"/>
              </a:spcBef>
              <a:spcAft>
                <a:spcPts val="0"/>
              </a:spcAft>
              <a:buSzPts val="2000"/>
              <a:buFont typeface="Times New Roman"/>
              <a:buChar char="➢"/>
            </a:pPr>
            <a:r>
              <a:rPr lang="en-US" sz="2000">
                <a:solidFill>
                  <a:srgbClr val="000000"/>
                </a:solidFill>
                <a:latin typeface="Times New Roman"/>
                <a:ea typeface="Times New Roman"/>
                <a:cs typeface="Times New Roman"/>
                <a:sym typeface="Times New Roman"/>
              </a:rPr>
              <a:t>Information regarding the employee’s location, position etc were also obtained from the User file</a:t>
            </a:r>
            <a:endParaRPr sz="20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2000">
              <a:solidFill>
                <a:srgbClr val="000000"/>
              </a:solidFill>
              <a:latin typeface="Times New Roman"/>
              <a:ea typeface="Times New Roman"/>
              <a:cs typeface="Times New Roman"/>
              <a:sym typeface="Times New Roman"/>
            </a:endParaRPr>
          </a:p>
          <a:p>
            <a:pPr marL="457200" marR="0" lvl="0" indent="-355600" algn="l" rtl="0">
              <a:spcBef>
                <a:spcPts val="0"/>
              </a:spcBef>
              <a:spcAft>
                <a:spcPts val="0"/>
              </a:spcAft>
              <a:buSzPts val="2000"/>
              <a:buFont typeface="Times New Roman"/>
              <a:buChar char="➢"/>
            </a:pPr>
            <a:r>
              <a:rPr lang="en-US" sz="2000">
                <a:solidFill>
                  <a:srgbClr val="000000"/>
                </a:solidFill>
                <a:latin typeface="Times New Roman"/>
                <a:ea typeface="Times New Roman"/>
                <a:cs typeface="Times New Roman"/>
                <a:sym typeface="Times New Roman"/>
              </a:rPr>
              <a:t>From the contact file, the clients hired status, time to get hired, time taken to finish the hire heroes’ processes were taken. </a:t>
            </a:r>
            <a:endParaRPr sz="20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2000">
              <a:solidFill>
                <a:srgbClr val="000000"/>
              </a:solidFill>
              <a:latin typeface="Times New Roman"/>
              <a:ea typeface="Times New Roman"/>
              <a:cs typeface="Times New Roman"/>
              <a:sym typeface="Times New Roman"/>
            </a:endParaRPr>
          </a:p>
          <a:p>
            <a:pPr marL="457200" marR="0" lvl="0" indent="-355600" algn="l" rtl="0">
              <a:spcBef>
                <a:spcPts val="0"/>
              </a:spcBef>
              <a:spcAft>
                <a:spcPts val="0"/>
              </a:spcAft>
              <a:buSzPts val="2000"/>
              <a:buFont typeface="Times New Roman"/>
              <a:buChar char="➢"/>
            </a:pPr>
            <a:r>
              <a:rPr lang="en-US" sz="2000">
                <a:solidFill>
                  <a:srgbClr val="000000"/>
                </a:solidFill>
                <a:latin typeface="Times New Roman"/>
                <a:ea typeface="Times New Roman"/>
                <a:cs typeface="Times New Roman"/>
                <a:sym typeface="Times New Roman"/>
              </a:rPr>
              <a:t>Client who had a confirmed hire date were considered as hired</a:t>
            </a:r>
            <a:endParaRPr sz="20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2000">
              <a:solidFill>
                <a:srgbClr val="000000"/>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solidFill>
                  <a:srgbClr val="000000"/>
                </a:solidFill>
                <a:latin typeface="Times New Roman"/>
                <a:ea typeface="Times New Roman"/>
                <a:cs typeface="Times New Roman"/>
                <a:sym typeface="Times New Roman"/>
              </a:rPr>
              <a:t>There were around 1100 employees under Hire Heroes. But around 900 odd records had missing values for regions. Hence only the handful records which had region wise information were considered for the region wise performance analysis.</a:t>
            </a:r>
            <a:endParaRPr sz="2000">
              <a:solidFill>
                <a:srgbClr val="000000"/>
              </a:solidFill>
              <a:latin typeface="Times New Roman"/>
              <a:ea typeface="Times New Roman"/>
              <a:cs typeface="Times New Roman"/>
              <a:sym typeface="Times New Roman"/>
            </a:endParaRPr>
          </a:p>
          <a:p>
            <a:pPr marL="342900" marR="0" lvl="0" indent="-251459" algn="l" rtl="0">
              <a:spcBef>
                <a:spcPts val="0"/>
              </a:spcBef>
              <a:spcAft>
                <a:spcPts val="0"/>
              </a:spcAft>
              <a:buClr>
                <a:schemeClr val="accent1"/>
              </a:buClr>
              <a:buSzPts val="1440"/>
              <a:buFont typeface="Noto Sans Symbols"/>
              <a:buNone/>
            </a:pPr>
            <a:endParaRPr sz="1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736125" y="834050"/>
            <a:ext cx="10873200" cy="899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Number of Clients per region</a:t>
            </a:r>
            <a:endParaRPr/>
          </a:p>
        </p:txBody>
      </p:sp>
      <p:pic>
        <p:nvPicPr>
          <p:cNvPr id="310" name="Shape 310"/>
          <p:cNvPicPr preferRelativeResize="0"/>
          <p:nvPr/>
        </p:nvPicPr>
        <p:blipFill>
          <a:blip r:embed="rId3">
            <a:alphaModFix/>
          </a:blip>
          <a:stretch>
            <a:fillRect/>
          </a:stretch>
        </p:blipFill>
        <p:spPr>
          <a:xfrm>
            <a:off x="442913" y="2280468"/>
            <a:ext cx="11306175" cy="4248150"/>
          </a:xfrm>
          <a:prstGeom prst="rect">
            <a:avLst/>
          </a:prstGeom>
          <a:noFill/>
          <a:ln>
            <a:noFill/>
          </a:ln>
        </p:spPr>
      </p:pic>
    </p:spTree>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2536</Words>
  <Application>Microsoft Office PowerPoint</Application>
  <PresentationFormat>Custom</PresentationFormat>
  <Paragraphs>238</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Times New Roman</vt:lpstr>
      <vt:lpstr>Century Gothic</vt:lpstr>
      <vt:lpstr>Noto Sans Symbols</vt:lpstr>
      <vt:lpstr>Calibri</vt:lpstr>
      <vt:lpstr>Ion Boardroom</vt:lpstr>
      <vt:lpstr>ADVANCED BUSINESS ANALYTICS</vt:lpstr>
      <vt:lpstr>Company Background</vt:lpstr>
      <vt:lpstr>Problem Statement</vt:lpstr>
      <vt:lpstr>Data source</vt:lpstr>
      <vt:lpstr>Color codes of Hire Heros</vt:lpstr>
      <vt:lpstr>Summary statistics of Contacts file</vt:lpstr>
      <vt:lpstr>Slide 7</vt:lpstr>
      <vt:lpstr>Efficiency and program performance relevant at the Veteran Transition Specialist, office, and regional levels </vt:lpstr>
      <vt:lpstr>Number of Clients per region</vt:lpstr>
      <vt:lpstr>Number of Veteran Transition specialist per region</vt:lpstr>
      <vt:lpstr>Total hired percentage per region</vt:lpstr>
      <vt:lpstr>Processing time by region</vt:lpstr>
      <vt:lpstr>Average time to get hired for each region</vt:lpstr>
      <vt:lpstr>Relation between time to get hired and the time taken to complete processes(by region)</vt:lpstr>
      <vt:lpstr>Number of veterans hired under Veteran Transition Specialist </vt:lpstr>
      <vt:lpstr>Inference and recommendations</vt:lpstr>
      <vt:lpstr>Business problem 2</vt:lpstr>
      <vt:lpstr>Data preparation</vt:lpstr>
      <vt:lpstr>Text Mining of Text variables</vt:lpstr>
      <vt:lpstr>Text Topics of each text variable</vt:lpstr>
      <vt:lpstr>Modeling</vt:lpstr>
      <vt:lpstr>Model comparison results</vt:lpstr>
      <vt:lpstr>Decision Tree </vt:lpstr>
      <vt:lpstr>Recommendations</vt:lpstr>
      <vt:lpstr> Business Problem 3  </vt:lpstr>
      <vt:lpstr>Data Preparation</vt:lpstr>
      <vt:lpstr>Data Preparation</vt:lpstr>
      <vt:lpstr>Regression Model</vt:lpstr>
      <vt:lpstr>Model Results</vt:lpstr>
      <vt:lpstr>Inference</vt:lpstr>
      <vt:lpstr>Improved Regression Model</vt:lpstr>
      <vt:lpstr>Improved Model Results</vt:lpstr>
      <vt:lpstr>Inference</vt:lpstr>
      <vt:lpstr>Recommendations</vt:lpstr>
      <vt:lpstr>Business Problem 4</vt:lpstr>
      <vt:lpstr>Data Preparation</vt:lpstr>
      <vt:lpstr>Volunteer VS Non Volunteer</vt:lpstr>
      <vt:lpstr>Days to get hired with Volunteering</vt:lpstr>
      <vt:lpstr>Are there certain volunteer activities that are more effective than others?</vt:lpstr>
      <vt:lpstr>Effect Of Volunteer services on days to get hired</vt:lpstr>
      <vt:lpstr>Job Quality of veterans who were offered Volunteer Services (in terms of Avg. Salary)</vt:lpstr>
      <vt:lpstr>Improved Regression Model :</vt:lpstr>
      <vt:lpstr>Improved Model Results</vt:lpstr>
      <vt:lpstr>Slide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BUSINESS ANALYTICS</dc:title>
  <cp:lastModifiedBy>Venkatesh UV</cp:lastModifiedBy>
  <cp:revision>1</cp:revision>
  <dcterms:modified xsi:type="dcterms:W3CDTF">2018-01-29T01:03:29Z</dcterms:modified>
</cp:coreProperties>
</file>